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256" r:id="rId2"/>
    <p:sldId id="352" r:id="rId3"/>
    <p:sldId id="278" r:id="rId4"/>
    <p:sldId id="299" r:id="rId5"/>
    <p:sldId id="357" r:id="rId6"/>
    <p:sldId id="358" r:id="rId7"/>
    <p:sldId id="300" r:id="rId8"/>
    <p:sldId id="301" r:id="rId9"/>
    <p:sldId id="286" r:id="rId10"/>
    <p:sldId id="264" r:id="rId11"/>
    <p:sldId id="302" r:id="rId12"/>
    <p:sldId id="303" r:id="rId13"/>
    <p:sldId id="306" r:id="rId14"/>
    <p:sldId id="361" r:id="rId15"/>
    <p:sldId id="287" r:id="rId16"/>
    <p:sldId id="261" r:id="rId17"/>
    <p:sldId id="288" r:id="rId18"/>
    <p:sldId id="289" r:id="rId19"/>
    <p:sldId id="295" r:id="rId20"/>
    <p:sldId id="307" r:id="rId21"/>
    <p:sldId id="339" r:id="rId22"/>
    <p:sldId id="308" r:id="rId23"/>
    <p:sldId id="309" r:id="rId24"/>
    <p:sldId id="340" r:id="rId25"/>
    <p:sldId id="310" r:id="rId26"/>
    <p:sldId id="290" r:id="rId27"/>
    <p:sldId id="296" r:id="rId28"/>
    <p:sldId id="311" r:id="rId29"/>
    <p:sldId id="312" r:id="rId30"/>
    <p:sldId id="291" r:id="rId31"/>
    <p:sldId id="297" r:id="rId32"/>
    <p:sldId id="315" r:id="rId33"/>
    <p:sldId id="360" r:id="rId34"/>
    <p:sldId id="292" r:id="rId35"/>
    <p:sldId id="318" r:id="rId36"/>
    <p:sldId id="319" r:id="rId37"/>
    <p:sldId id="320" r:id="rId38"/>
    <p:sldId id="321" r:id="rId39"/>
    <p:sldId id="293" r:id="rId40"/>
    <p:sldId id="281" r:id="rId41"/>
    <p:sldId id="327" r:id="rId42"/>
    <p:sldId id="294" r:id="rId43"/>
    <p:sldId id="322" r:id="rId44"/>
    <p:sldId id="323" r:id="rId45"/>
    <p:sldId id="324" r:id="rId46"/>
    <p:sldId id="325" r:id="rId47"/>
    <p:sldId id="359" r:id="rId48"/>
    <p:sldId id="334" r:id="rId49"/>
    <p:sldId id="337" r:id="rId50"/>
    <p:sldId id="338" r:id="rId51"/>
    <p:sldId id="349" r:id="rId52"/>
    <p:sldId id="350" r:id="rId53"/>
    <p:sldId id="348" r:id="rId54"/>
    <p:sldId id="274" r:id="rId55"/>
    <p:sldId id="351" r:id="rId56"/>
    <p:sldId id="266" r:id="rId57"/>
    <p:sldId id="277" r:id="rId58"/>
    <p:sldId id="353" r:id="rId59"/>
    <p:sldId id="363" r:id="rId60"/>
    <p:sldId id="364" r:id="rId61"/>
    <p:sldId id="354" r:id="rId62"/>
    <p:sldId id="356" r:id="rId63"/>
    <p:sldId id="355" r:id="rId64"/>
    <p:sldId id="362" r:id="rId65"/>
    <p:sldId id="314" r:id="rId66"/>
    <p:sldId id="313" r:id="rId67"/>
    <p:sldId id="31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56" autoAdjust="0"/>
    <p:restoredTop sz="89535" autoAdjust="0"/>
  </p:normalViewPr>
  <p:slideViewPr>
    <p:cSldViewPr snapToGrid="0">
      <p:cViewPr varScale="1">
        <p:scale>
          <a:sx n="69" d="100"/>
          <a:sy n="69" d="100"/>
        </p:scale>
        <p:origin x="840" y="78"/>
      </p:cViewPr>
      <p:guideLst/>
    </p:cSldViewPr>
  </p:slideViewPr>
  <p:notesTextViewPr>
    <p:cViewPr>
      <p:scale>
        <a:sx n="1" d="1"/>
        <a:sy n="1" d="1"/>
      </p:scale>
      <p:origin x="0" y="0"/>
    </p:cViewPr>
  </p:notesTextViewPr>
  <p:notesViewPr>
    <p:cSldViewPr snapToGrid="0">
      <p:cViewPr varScale="1">
        <p:scale>
          <a:sx n="83" d="100"/>
          <a:sy n="83" d="100"/>
        </p:scale>
        <p:origin x="20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ussamhammad\Downloads\FiestaRest_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hussam.hammad\Documents\New%20folder\BUSI%204609\New_abbas.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Users\abbashassoun\Downloads\Market-Cap-Data.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EPS-Data.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Share-Price-and-EBIDTA.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nas\homedirs$\h\hussamhammad\BUSI4609\Assignment_3\ASSIGNMENT-3-DRAFT._v2.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cunas\homedirs$\h\hussamhammad\BUSI4609\Assignment_3\ASSIGNMENT-3-DRAFT._v2.xlsx"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marketing\Marketing-data.xlsx"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realdisposibleincom.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9.xml"/><Relationship Id="rId1" Type="http://schemas.microsoft.com/office/2011/relationships/chartStyle" Target="style19.xml"/></Relationships>
</file>

<file path=ppt/charts/_rels/chart3.xml.rels><?xml version="1.0" encoding="UTF-8" standalone="yes"?>
<Relationships xmlns="http://schemas.openxmlformats.org/package/2006/relationships"><Relationship Id="rId3" Type="http://schemas.openxmlformats.org/officeDocument/2006/relationships/oleObject" Target="file:///\\cunas\homedirs$\h\hussamhammad\BUSI4609\FiestaRes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1\FiestaRest_Data_v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marketing\Marketing-data.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Classes\Fall%202018\BUSI%204609%20-%20Strategic%20Management\Group_Work\Assignment_02\marketing\Marketing-data.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marketing\Marketing-data.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Users\Owner\AppData\Roaming\Microsoft\Excel\Marketing-data%20(version%201).xlsb"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marketing\Marketing-data.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Digital Assistants</a:t>
            </a:r>
            <a:endParaRPr lang="en-CA"/>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[FiestaRest_Data.xlsx]DigitalBitch!$D$6</c:f>
              <c:strCache>
                <c:ptCount val="1"/>
                <c:pt idx="0">
                  <c:v>Number of Users Worldwide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[FiestaRest_Data.xlsx]DigitalBitch!$C$7:$C$13</c:f>
              <c:numCache>
                <c:formatCode>General</c:formatCode>
                <c:ptCount val="7"/>
                <c:pt idx="0">
                  <c:v>2015</c:v>
                </c:pt>
                <c:pt idx="1">
                  <c:v>2016</c:v>
                </c:pt>
                <c:pt idx="2">
                  <c:v>2017</c:v>
                </c:pt>
                <c:pt idx="3">
                  <c:v>2018</c:v>
                </c:pt>
                <c:pt idx="4">
                  <c:v>2019</c:v>
                </c:pt>
                <c:pt idx="5">
                  <c:v>2020</c:v>
                </c:pt>
                <c:pt idx="6">
                  <c:v>2021</c:v>
                </c:pt>
              </c:numCache>
            </c:numRef>
          </c:cat>
          <c:val>
            <c:numRef>
              <c:f>[FiestaRest_Data.xlsx]DigitalBitch!$D$7:$D$13</c:f>
              <c:numCache>
                <c:formatCode>_-* #,##0_-;\-* #,##0_-;_-* "-"??_-;_-@_-</c:formatCode>
                <c:ptCount val="7"/>
                <c:pt idx="0">
                  <c:v>390000000</c:v>
                </c:pt>
                <c:pt idx="1">
                  <c:v>504000000</c:v>
                </c:pt>
                <c:pt idx="2">
                  <c:v>710000000</c:v>
                </c:pt>
                <c:pt idx="3">
                  <c:v>1016000000</c:v>
                </c:pt>
                <c:pt idx="4">
                  <c:v>1376000000</c:v>
                </c:pt>
                <c:pt idx="5">
                  <c:v>1642000000</c:v>
                </c:pt>
                <c:pt idx="6">
                  <c:v>1831000000</c:v>
                </c:pt>
              </c:numCache>
            </c:numRef>
          </c:val>
          <c:extLst>
            <c:ext xmlns:c16="http://schemas.microsoft.com/office/drawing/2014/chart" uri="{C3380CC4-5D6E-409C-BE32-E72D297353CC}">
              <c16:uniqueId val="{00000000-6DC9-4A75-994F-D94129048560}"/>
            </c:ext>
          </c:extLst>
        </c:ser>
        <c:dLbls>
          <c:dLblPos val="outEnd"/>
          <c:showLegendKey val="0"/>
          <c:showVal val="1"/>
          <c:showCatName val="0"/>
          <c:showSerName val="0"/>
          <c:showPercent val="0"/>
          <c:showBubbleSize val="0"/>
        </c:dLbls>
        <c:gapWidth val="267"/>
        <c:overlap val="-43"/>
        <c:axId val="708820576"/>
        <c:axId val="708817048"/>
      </c:barChart>
      <c:catAx>
        <c:axId val="70882057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708817048"/>
        <c:crosses val="autoZero"/>
        <c:auto val="1"/>
        <c:lblAlgn val="ctr"/>
        <c:lblOffset val="100"/>
        <c:noMultiLvlLbl val="0"/>
      </c:catAx>
      <c:valAx>
        <c:axId val="708817048"/>
        <c:scaling>
          <c:orientation val="minMax"/>
        </c:scaling>
        <c:delete val="0"/>
        <c:axPos val="l"/>
        <c:majorGridlines>
          <c:spPr>
            <a:ln w="9525" cap="flat" cmpd="sng" algn="ctr">
              <a:solidFill>
                <a:schemeClr val="dk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708820576"/>
        <c:crosses val="autoZero"/>
        <c:crossBetween val="between"/>
        <c:dispUnits>
          <c:builtInUnit val="millions"/>
          <c:dispUnitsLbl>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dispUnitsLbl>
        </c:dispUnits>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EBIT ANALYSIS</a:t>
            </a:r>
          </a:p>
          <a:p>
            <a:pPr>
              <a:defRPr/>
            </a:pPr>
            <a:r>
              <a:rPr lang="en-US" sz="1050" b="0"/>
              <a:t>2017</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0"/>
          <c:tx>
            <c:strRef>
              <c:f>'[New_abbas.xlsx]Worksheet (2)'!$D$17</c:f>
              <c:strCache>
                <c:ptCount val="1"/>
                <c:pt idx="0">
                  <c:v>EBIT</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'[New_abbas.xlsx]Worksheet (2)'!$B$18:$B$26</c:f>
              <c:strCache>
                <c:ptCount val="9"/>
                <c:pt idx="0">
                  <c:v>Median</c:v>
                </c:pt>
                <c:pt idx="1">
                  <c:v>Fiesta Restaurant Group</c:v>
                </c:pt>
                <c:pt idx="2">
                  <c:v>Del Frisco'S Restaurant Grou</c:v>
                </c:pt>
                <c:pt idx="3">
                  <c:v>Bj'S Restaurants Inc</c:v>
                </c:pt>
                <c:pt idx="4">
                  <c:v>Jack In The Box Inc</c:v>
                </c:pt>
                <c:pt idx="5">
                  <c:v>Texas Roadhouse Inc</c:v>
                </c:pt>
                <c:pt idx="6">
                  <c:v>Chipotle Mexican Grill Inc</c:v>
                </c:pt>
                <c:pt idx="7">
                  <c:v>Darden Restaurants Inc</c:v>
                </c:pt>
                <c:pt idx="8">
                  <c:v>Yum! Brands Inc</c:v>
                </c:pt>
              </c:strCache>
            </c:strRef>
          </c:cat>
          <c:val>
            <c:numRef>
              <c:f>'[New_abbas.xlsx]Worksheet (2)'!$D$18:$D$26</c:f>
              <c:numCache>
                <c:formatCode>_(* #,##0_);_(* \(#,##0\);_(* "-"??_);_(@_)</c:formatCode>
                <c:ptCount val="9"/>
                <c:pt idx="0">
                  <c:v>34916642</c:v>
                </c:pt>
                <c:pt idx="1">
                  <c:v>-41110000</c:v>
                </c:pt>
                <c:pt idx="2">
                  <c:v>186206000</c:v>
                </c:pt>
                <c:pt idx="3">
                  <c:v>266140992</c:v>
                </c:pt>
                <c:pt idx="4">
                  <c:v>37904000</c:v>
                </c:pt>
                <c:pt idx="5">
                  <c:v>270793984</c:v>
                </c:pt>
                <c:pt idx="6">
                  <c:v>-22169000</c:v>
                </c:pt>
                <c:pt idx="7">
                  <c:v>677500032</c:v>
                </c:pt>
                <c:pt idx="8">
                  <c:v>2760999936</c:v>
                </c:pt>
              </c:numCache>
            </c:numRef>
          </c:val>
          <c:extLst>
            <c:ext xmlns:c16="http://schemas.microsoft.com/office/drawing/2014/chart" uri="{C3380CC4-5D6E-409C-BE32-E72D297353CC}">
              <c16:uniqueId val="{00000000-02C6-4410-B329-4C0A66E03F06}"/>
            </c:ext>
          </c:extLst>
        </c:ser>
        <c:dLbls>
          <c:showLegendKey val="0"/>
          <c:showVal val="0"/>
          <c:showCatName val="0"/>
          <c:showSerName val="0"/>
          <c:showPercent val="0"/>
          <c:showBubbleSize val="0"/>
        </c:dLbls>
        <c:gapWidth val="300"/>
        <c:axId val="-1522607872"/>
        <c:axId val="-1522605552"/>
      </c:barChart>
      <c:lineChart>
        <c:grouping val="standard"/>
        <c:varyColors val="0"/>
        <c:ser>
          <c:idx val="3"/>
          <c:order val="1"/>
          <c:tx>
            <c:strRef>
              <c:f>'[New_abbas.xlsx]Worksheet (2)'!$F$17</c:f>
              <c:strCache>
                <c:ptCount val="1"/>
                <c:pt idx="0">
                  <c:v>EBIT Margin</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cat>
            <c:strRef>
              <c:f>'[New_abbas.xlsx]Worksheet (2)'!$B$18:$B$26</c:f>
              <c:strCache>
                <c:ptCount val="9"/>
                <c:pt idx="0">
                  <c:v>Median</c:v>
                </c:pt>
                <c:pt idx="1">
                  <c:v>Fiesta Restaurant Group</c:v>
                </c:pt>
                <c:pt idx="2">
                  <c:v>Del Frisco'S Restaurant Grou</c:v>
                </c:pt>
                <c:pt idx="3">
                  <c:v>Bj'S Restaurants Inc</c:v>
                </c:pt>
                <c:pt idx="4">
                  <c:v>Jack In The Box Inc</c:v>
                </c:pt>
                <c:pt idx="5">
                  <c:v>Texas Roadhouse Inc</c:v>
                </c:pt>
                <c:pt idx="6">
                  <c:v>Chipotle Mexican Grill Inc</c:v>
                </c:pt>
                <c:pt idx="7">
                  <c:v>Darden Restaurants Inc</c:v>
                </c:pt>
                <c:pt idx="8">
                  <c:v>Yum! Brands Inc</c:v>
                </c:pt>
              </c:strCache>
            </c:strRef>
          </c:cat>
          <c:val>
            <c:numRef>
              <c:f>'[New_abbas.xlsx]Worksheet (2)'!$F$18:$F$26</c:f>
              <c:numCache>
                <c:formatCode>0.00%</c:formatCode>
                <c:ptCount val="9"/>
                <c:pt idx="0">
                  <c:v>7.0000000000000007E-2</c:v>
                </c:pt>
                <c:pt idx="1">
                  <c:v>-6.1400000000000003E-2</c:v>
                </c:pt>
                <c:pt idx="2">
                  <c:v>8.3900000000000002E-2</c:v>
                </c:pt>
                <c:pt idx="3">
                  <c:v>0.17130000000000001</c:v>
                </c:pt>
                <c:pt idx="4">
                  <c:v>3.6700000000000003E-2</c:v>
                </c:pt>
                <c:pt idx="5">
                  <c:v>6.0499999999999998E-2</c:v>
                </c:pt>
                <c:pt idx="6">
                  <c:v>-6.13E-2</c:v>
                </c:pt>
                <c:pt idx="7">
                  <c:v>9.4500000000000001E-2</c:v>
                </c:pt>
                <c:pt idx="8">
                  <c:v>0.46970000000000001</c:v>
                </c:pt>
              </c:numCache>
            </c:numRef>
          </c:val>
          <c:smooth val="0"/>
          <c:extLst>
            <c:ext xmlns:c16="http://schemas.microsoft.com/office/drawing/2014/chart" uri="{C3380CC4-5D6E-409C-BE32-E72D297353CC}">
              <c16:uniqueId val="{00000001-02C6-4410-B329-4C0A66E03F06}"/>
            </c:ext>
          </c:extLst>
        </c:ser>
        <c:dLbls>
          <c:showLegendKey val="0"/>
          <c:showVal val="0"/>
          <c:showCatName val="0"/>
          <c:showSerName val="0"/>
          <c:showPercent val="0"/>
          <c:showBubbleSize val="0"/>
        </c:dLbls>
        <c:marker val="1"/>
        <c:smooth val="0"/>
        <c:axId val="-1522632192"/>
        <c:axId val="-1522635584"/>
      </c:lineChart>
      <c:catAx>
        <c:axId val="-1522607872"/>
        <c:scaling>
          <c:orientation val="minMax"/>
        </c:scaling>
        <c:delete val="0"/>
        <c:axPos val="b"/>
        <c:numFmt formatCode="General" sourceLinked="1"/>
        <c:majorTickMark val="none"/>
        <c:minorTickMark val="none"/>
        <c:tickLblPos val="nextTo"/>
        <c:spPr>
          <a:noFill/>
          <a:ln w="12700">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22605552"/>
        <c:crosses val="autoZero"/>
        <c:auto val="1"/>
        <c:lblAlgn val="ctr"/>
        <c:lblOffset val="100"/>
        <c:noMultiLvlLbl val="0"/>
      </c:catAx>
      <c:valAx>
        <c:axId val="-1522605552"/>
        <c:scaling>
          <c:orientation val="minMax"/>
        </c:scaling>
        <c:delete val="0"/>
        <c:axPos val="l"/>
        <c:majorGridlines>
          <c:spPr>
            <a:ln w="9525">
              <a:solidFill>
                <a:schemeClr val="lt1">
                  <a:lumMod val="95000"/>
                  <a:alpha val="10000"/>
                </a:schemeClr>
              </a:solidFill>
              <a:round/>
            </a:ln>
            <a:effectLst/>
          </c:spPr>
        </c:majorGridlines>
        <c:minorGridlines>
          <c:spPr>
            <a:ln>
              <a:solidFill>
                <a:schemeClr val="lt1">
                  <a:lumMod val="95000"/>
                  <a:alpha val="5000"/>
                </a:schemeClr>
              </a:solidFill>
            </a:ln>
            <a:effectLst/>
          </c:spPr>
        </c:min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CA"/>
                  <a:t>EBIT Amount</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22607872"/>
        <c:crosses val="autoZero"/>
        <c:crossBetween val="between"/>
        <c:dispUnits>
          <c:builtInUnit val="millions"/>
          <c:dispUnitsLbl>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dispUnitsLbl>
        </c:dispUnits>
      </c:valAx>
      <c:valAx>
        <c:axId val="-1522635584"/>
        <c:scaling>
          <c:orientation val="minMax"/>
        </c:scaling>
        <c:delete val="0"/>
        <c:axPos val="r"/>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CA"/>
                  <a:t>EBIT</a:t>
                </a:r>
                <a:r>
                  <a:rPr lang="en-CA" baseline="0"/>
                  <a:t> Ratio</a:t>
                </a:r>
                <a:endParaRPr lang="en-CA"/>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22632192"/>
        <c:crosses val="max"/>
        <c:crossBetween val="between"/>
      </c:valAx>
      <c:catAx>
        <c:axId val="-1522632192"/>
        <c:scaling>
          <c:orientation val="minMax"/>
        </c:scaling>
        <c:delete val="1"/>
        <c:axPos val="b"/>
        <c:numFmt formatCode="General" sourceLinked="1"/>
        <c:majorTickMark val="none"/>
        <c:minorTickMark val="none"/>
        <c:tickLblPos val="nextTo"/>
        <c:crossAx val="-1522635584"/>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rotWithShape="1">
      <a:gsLst>
        <a:gs pos="0">
          <a:schemeClr val="dk1">
            <a:lumMod val="65000"/>
            <a:lumOff val="35000"/>
          </a:schemeClr>
        </a:gs>
        <a:gs pos="100000">
          <a:schemeClr val="dk1">
            <a:lumMod val="85000"/>
            <a:lumOff val="15000"/>
          </a:schemeClr>
        </a:gs>
      </a:gsLst>
      <a:path path="circle">
        <a:fillToRect l="50000" t="50000" r="50000" b="50000"/>
      </a:path>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Number</a:t>
            </a:r>
            <a:r>
              <a:rPr lang="en-US" baseline="0"/>
              <a:t> of Employees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Sheet1!$B$3</c:f>
              <c:strCache>
                <c:ptCount val="1"/>
                <c:pt idx="0">
                  <c:v>2015</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Sheet1!$A$4:$A$11</c:f>
              <c:strCache>
                <c:ptCount val="8"/>
                <c:pt idx="0">
                  <c:v>Texas Roadhouse</c:v>
                </c:pt>
                <c:pt idx="1">
                  <c:v>Jack in the Box</c:v>
                </c:pt>
                <c:pt idx="2">
                  <c:v>BJ's Restaurants</c:v>
                </c:pt>
                <c:pt idx="3">
                  <c:v>Chipotle Mexican Grill</c:v>
                </c:pt>
                <c:pt idx="4">
                  <c:v>Del Frisco</c:v>
                </c:pt>
                <c:pt idx="5">
                  <c:v>Darden</c:v>
                </c:pt>
                <c:pt idx="6">
                  <c:v>Yum Brands</c:v>
                </c:pt>
                <c:pt idx="7">
                  <c:v>Fiesta Restaurant Group, Inc.</c:v>
                </c:pt>
              </c:strCache>
            </c:strRef>
          </c:cat>
          <c:val>
            <c:numRef>
              <c:f>Sheet1!$B$4:$B$11</c:f>
              <c:numCache>
                <c:formatCode>_(* #,##0_);_(* \(#,##0\);_(* "-"??_);_(@_)</c:formatCode>
                <c:ptCount val="8"/>
                <c:pt idx="0">
                  <c:v>47900</c:v>
                </c:pt>
                <c:pt idx="1">
                  <c:v>20700</c:v>
                </c:pt>
                <c:pt idx="2">
                  <c:v>20500</c:v>
                </c:pt>
                <c:pt idx="3">
                  <c:v>59330</c:v>
                </c:pt>
                <c:pt idx="4">
                  <c:v>4921</c:v>
                </c:pt>
                <c:pt idx="5">
                  <c:v>150000</c:v>
                </c:pt>
                <c:pt idx="6">
                  <c:v>505000</c:v>
                </c:pt>
                <c:pt idx="7">
                  <c:v>11550</c:v>
                </c:pt>
              </c:numCache>
            </c:numRef>
          </c:val>
          <c:extLst>
            <c:ext xmlns:c16="http://schemas.microsoft.com/office/drawing/2014/chart" uri="{C3380CC4-5D6E-409C-BE32-E72D297353CC}">
              <c16:uniqueId val="{00000000-A110-457A-A012-10F8C5696022}"/>
            </c:ext>
          </c:extLst>
        </c:ser>
        <c:ser>
          <c:idx val="1"/>
          <c:order val="1"/>
          <c:tx>
            <c:strRef>
              <c:f>Sheet1!$C$3</c:f>
              <c:strCache>
                <c:ptCount val="1"/>
                <c:pt idx="0">
                  <c:v>2016</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Sheet1!$A$4:$A$11</c:f>
              <c:strCache>
                <c:ptCount val="8"/>
                <c:pt idx="0">
                  <c:v>Texas Roadhouse</c:v>
                </c:pt>
                <c:pt idx="1">
                  <c:v>Jack in the Box</c:v>
                </c:pt>
                <c:pt idx="2">
                  <c:v>BJ's Restaurants</c:v>
                </c:pt>
                <c:pt idx="3">
                  <c:v>Chipotle Mexican Grill</c:v>
                </c:pt>
                <c:pt idx="4">
                  <c:v>Del Frisco</c:v>
                </c:pt>
                <c:pt idx="5">
                  <c:v>Darden</c:v>
                </c:pt>
                <c:pt idx="6">
                  <c:v>Yum Brands</c:v>
                </c:pt>
                <c:pt idx="7">
                  <c:v>Fiesta Restaurant Group, Inc.</c:v>
                </c:pt>
              </c:strCache>
            </c:strRef>
          </c:cat>
          <c:val>
            <c:numRef>
              <c:f>Sheet1!$C$4:$C$11</c:f>
              <c:numCache>
                <c:formatCode>_(* #,##0_);_(* \(#,##0\);_(* "-"??_);_(@_)</c:formatCode>
                <c:ptCount val="8"/>
                <c:pt idx="0">
                  <c:v>52500</c:v>
                </c:pt>
                <c:pt idx="1">
                  <c:v>22200</c:v>
                </c:pt>
                <c:pt idx="2">
                  <c:v>22000</c:v>
                </c:pt>
                <c:pt idx="3">
                  <c:v>64570</c:v>
                </c:pt>
                <c:pt idx="4">
                  <c:v>4802</c:v>
                </c:pt>
                <c:pt idx="5">
                  <c:v>150000</c:v>
                </c:pt>
                <c:pt idx="6">
                  <c:v>90000</c:v>
                </c:pt>
                <c:pt idx="7">
                  <c:v>12080</c:v>
                </c:pt>
              </c:numCache>
            </c:numRef>
          </c:val>
          <c:extLst>
            <c:ext xmlns:c16="http://schemas.microsoft.com/office/drawing/2014/chart" uri="{C3380CC4-5D6E-409C-BE32-E72D297353CC}">
              <c16:uniqueId val="{00000001-A110-457A-A012-10F8C5696022}"/>
            </c:ext>
          </c:extLst>
        </c:ser>
        <c:ser>
          <c:idx val="2"/>
          <c:order val="2"/>
          <c:tx>
            <c:strRef>
              <c:f>Sheet1!$D$3</c:f>
              <c:strCache>
                <c:ptCount val="1"/>
                <c:pt idx="0">
                  <c:v>2017</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Sheet1!$A$4:$A$11</c:f>
              <c:strCache>
                <c:ptCount val="8"/>
                <c:pt idx="0">
                  <c:v>Texas Roadhouse</c:v>
                </c:pt>
                <c:pt idx="1">
                  <c:v>Jack in the Box</c:v>
                </c:pt>
                <c:pt idx="2">
                  <c:v>BJ's Restaurants</c:v>
                </c:pt>
                <c:pt idx="3">
                  <c:v>Chipotle Mexican Grill</c:v>
                </c:pt>
                <c:pt idx="4">
                  <c:v>Del Frisco</c:v>
                </c:pt>
                <c:pt idx="5">
                  <c:v>Darden</c:v>
                </c:pt>
                <c:pt idx="6">
                  <c:v>Yum Brands</c:v>
                </c:pt>
                <c:pt idx="7">
                  <c:v>Fiesta Restaurant Group, Inc.</c:v>
                </c:pt>
              </c:strCache>
            </c:strRef>
          </c:cat>
          <c:val>
            <c:numRef>
              <c:f>Sheet1!$D$4:$D$11</c:f>
              <c:numCache>
                <c:formatCode>_(* #,##0_);_(* \(#,##0\);_(* "-"??_);_(@_)</c:formatCode>
                <c:ptCount val="8"/>
                <c:pt idx="0">
                  <c:v>56300</c:v>
                </c:pt>
                <c:pt idx="1">
                  <c:v>16600</c:v>
                </c:pt>
                <c:pt idx="2">
                  <c:v>21500</c:v>
                </c:pt>
                <c:pt idx="3">
                  <c:v>68890</c:v>
                </c:pt>
                <c:pt idx="4">
                  <c:v>4890</c:v>
                </c:pt>
                <c:pt idx="5">
                  <c:v>175000</c:v>
                </c:pt>
                <c:pt idx="6">
                  <c:v>60000</c:v>
                </c:pt>
                <c:pt idx="7">
                  <c:v>10290</c:v>
                </c:pt>
              </c:numCache>
            </c:numRef>
          </c:val>
          <c:extLst>
            <c:ext xmlns:c16="http://schemas.microsoft.com/office/drawing/2014/chart" uri="{C3380CC4-5D6E-409C-BE32-E72D297353CC}">
              <c16:uniqueId val="{00000002-A110-457A-A012-10F8C5696022}"/>
            </c:ext>
          </c:extLst>
        </c:ser>
        <c:dLbls>
          <c:showLegendKey val="0"/>
          <c:showVal val="0"/>
          <c:showCatName val="0"/>
          <c:showSerName val="0"/>
          <c:showPercent val="0"/>
          <c:showBubbleSize val="0"/>
        </c:dLbls>
        <c:gapWidth val="100"/>
        <c:overlap val="-24"/>
        <c:axId val="-1475621376"/>
        <c:axId val="-1519081504"/>
      </c:barChart>
      <c:catAx>
        <c:axId val="-147562137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9081504"/>
        <c:crosses val="autoZero"/>
        <c:auto val="1"/>
        <c:lblAlgn val="ctr"/>
        <c:lblOffset val="100"/>
        <c:noMultiLvlLbl val="0"/>
      </c:catAx>
      <c:valAx>
        <c:axId val="-1519081504"/>
        <c:scaling>
          <c:orientation val="minMax"/>
        </c:scaling>
        <c:delete val="0"/>
        <c:axPos val="l"/>
        <c:majorGridlines>
          <c:spPr>
            <a:ln w="9525" cap="flat" cmpd="sng" algn="ctr">
              <a:solidFill>
                <a:schemeClr val="lt1">
                  <a:lumMod val="95000"/>
                  <a:alpha val="10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5621376"/>
        <c:crosses val="autoZero"/>
        <c:crossBetween val="between"/>
      </c:valAx>
      <c:dTable>
        <c:showHorzBorder val="0"/>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Basic EPS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Sheet1!$C$2</c:f>
              <c:strCache>
                <c:ptCount val="1"/>
                <c:pt idx="0">
                  <c:v>2014</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Sheet1!$A$3:$A$10</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Sheet1!$C$3:$C$10</c:f>
              <c:numCache>
                <c:formatCode>_(* #,##0.00_);_(* \(#,##0.00\);_(* "-"??_);_(@_)</c:formatCode>
                <c:ptCount val="8"/>
                <c:pt idx="0">
                  <c:v>1.25</c:v>
                </c:pt>
                <c:pt idx="1">
                  <c:v>2.1800000000000002</c:v>
                </c:pt>
                <c:pt idx="2">
                  <c:v>0.75</c:v>
                </c:pt>
                <c:pt idx="3">
                  <c:v>14.35</c:v>
                </c:pt>
                <c:pt idx="4">
                  <c:v>0.71</c:v>
                </c:pt>
                <c:pt idx="5">
                  <c:v>2.1800000000000002</c:v>
                </c:pt>
                <c:pt idx="6">
                  <c:v>2.37</c:v>
                </c:pt>
                <c:pt idx="7">
                  <c:v>1.35</c:v>
                </c:pt>
              </c:numCache>
            </c:numRef>
          </c:val>
          <c:extLst>
            <c:ext xmlns:c16="http://schemas.microsoft.com/office/drawing/2014/chart" uri="{C3380CC4-5D6E-409C-BE32-E72D297353CC}">
              <c16:uniqueId val="{00000000-BABE-4083-B618-ABE910A13C87}"/>
            </c:ext>
          </c:extLst>
        </c:ser>
        <c:ser>
          <c:idx val="2"/>
          <c:order val="2"/>
          <c:tx>
            <c:strRef>
              <c:f>Sheet1!$D$2</c:f>
              <c:strCache>
                <c:ptCount val="1"/>
                <c:pt idx="0">
                  <c:v>2015</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Sheet1!$A$3:$A$10</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Sheet1!$D$3:$D$10</c:f>
              <c:numCache>
                <c:formatCode>_(* #,##0.00_);_(* \(#,##0.00\);_(* "-"??_);_(@_)</c:formatCode>
                <c:ptCount val="8"/>
                <c:pt idx="0">
                  <c:v>1.38</c:v>
                </c:pt>
                <c:pt idx="1">
                  <c:v>2.89</c:v>
                </c:pt>
                <c:pt idx="2">
                  <c:v>0.99</c:v>
                </c:pt>
                <c:pt idx="3">
                  <c:v>15.3</c:v>
                </c:pt>
                <c:pt idx="4">
                  <c:v>0.68</c:v>
                </c:pt>
                <c:pt idx="5">
                  <c:v>5.56</c:v>
                </c:pt>
                <c:pt idx="6">
                  <c:v>2.97</c:v>
                </c:pt>
                <c:pt idx="7">
                  <c:v>1.44</c:v>
                </c:pt>
              </c:numCache>
            </c:numRef>
          </c:val>
          <c:extLst>
            <c:ext xmlns:c16="http://schemas.microsoft.com/office/drawing/2014/chart" uri="{C3380CC4-5D6E-409C-BE32-E72D297353CC}">
              <c16:uniqueId val="{00000001-BABE-4083-B618-ABE910A13C87}"/>
            </c:ext>
          </c:extLst>
        </c:ser>
        <c:ser>
          <c:idx val="3"/>
          <c:order val="3"/>
          <c:tx>
            <c:strRef>
              <c:f>Sheet1!$E$2</c:f>
              <c:strCache>
                <c:ptCount val="1"/>
                <c:pt idx="0">
                  <c:v>2016</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Sheet1!$A$3:$A$10</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Sheet1!$E$3:$E$10</c:f>
              <c:numCache>
                <c:formatCode>_(* #,##0.00_);_(* \(#,##0.00\);_(* "-"??_);_(@_)</c:formatCode>
                <c:ptCount val="8"/>
                <c:pt idx="0">
                  <c:v>1.64</c:v>
                </c:pt>
                <c:pt idx="1">
                  <c:v>3.68</c:v>
                </c:pt>
                <c:pt idx="2">
                  <c:v>1.76</c:v>
                </c:pt>
                <c:pt idx="3">
                  <c:v>10.58</c:v>
                </c:pt>
                <c:pt idx="4">
                  <c:v>0.76</c:v>
                </c:pt>
                <c:pt idx="5">
                  <c:v>2.94</c:v>
                </c:pt>
                <c:pt idx="6">
                  <c:v>4.1100000000000003</c:v>
                </c:pt>
                <c:pt idx="7">
                  <c:v>0.62</c:v>
                </c:pt>
              </c:numCache>
            </c:numRef>
          </c:val>
          <c:extLst>
            <c:ext xmlns:c16="http://schemas.microsoft.com/office/drawing/2014/chart" uri="{C3380CC4-5D6E-409C-BE32-E72D297353CC}">
              <c16:uniqueId val="{00000002-BABE-4083-B618-ABE910A13C87}"/>
            </c:ext>
          </c:extLst>
        </c:ser>
        <c:ser>
          <c:idx val="4"/>
          <c:order val="4"/>
          <c:tx>
            <c:strRef>
              <c:f>Sheet1!$F$2</c:f>
              <c:strCache>
                <c:ptCount val="1"/>
                <c:pt idx="0">
                  <c:v>2017</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Sheet1!$A$3:$A$10</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Sheet1!$F$3:$F$10</c:f>
              <c:numCache>
                <c:formatCode>_(* #,##0.00_);_(* \(#,##0.00\);_(* "-"??_);_(@_)</c:formatCode>
                <c:ptCount val="8"/>
                <c:pt idx="0">
                  <c:v>1.85</c:v>
                </c:pt>
                <c:pt idx="1">
                  <c:v>4.42</c:v>
                </c:pt>
                <c:pt idx="2">
                  <c:v>1.91</c:v>
                </c:pt>
                <c:pt idx="3">
                  <c:v>6.19</c:v>
                </c:pt>
                <c:pt idx="4">
                  <c:v>-0.53</c:v>
                </c:pt>
                <c:pt idx="5">
                  <c:v>3.85</c:v>
                </c:pt>
                <c:pt idx="6">
                  <c:v>3.86</c:v>
                </c:pt>
                <c:pt idx="7">
                  <c:v>-1.35</c:v>
                </c:pt>
              </c:numCache>
            </c:numRef>
          </c:val>
          <c:extLst>
            <c:ext xmlns:c16="http://schemas.microsoft.com/office/drawing/2014/chart" uri="{C3380CC4-5D6E-409C-BE32-E72D297353CC}">
              <c16:uniqueId val="{00000003-BABE-4083-B618-ABE910A13C87}"/>
            </c:ext>
          </c:extLst>
        </c:ser>
        <c:dLbls>
          <c:showLegendKey val="0"/>
          <c:showVal val="0"/>
          <c:showCatName val="0"/>
          <c:showSerName val="0"/>
          <c:showPercent val="0"/>
          <c:showBubbleSize val="0"/>
        </c:dLbls>
        <c:gapWidth val="150"/>
        <c:axId val="537692048"/>
        <c:axId val="537691720"/>
        <c:extLst>
          <c:ext xmlns:c15="http://schemas.microsoft.com/office/drawing/2012/chart" uri="{02D57815-91ED-43cb-92C2-25804820EDAC}">
            <c15:filteredBarSeries>
              <c15:ser>
                <c:idx val="0"/>
                <c:order val="0"/>
                <c:tx>
                  <c:strRef>
                    <c:extLst>
                      <c:ext uri="{02D57815-91ED-43cb-92C2-25804820EDAC}">
                        <c15:formulaRef>
                          <c15:sqref>Sheet1!$B$2</c15:sqref>
                        </c15:formulaRef>
                      </c:ext>
                    </c:extLst>
                    <c:strCache>
                      <c:ptCount val="1"/>
                      <c:pt idx="0">
                        <c:v>2013</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extLst>
                      <c:ext uri="{02D57815-91ED-43cb-92C2-25804820EDAC}">
                        <c15:formulaRef>
                          <c15:sqref>Sheet1!$A$3:$A$10</c15:sqref>
                        </c15:formulaRef>
                      </c:ext>
                    </c:extLst>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extLst>
                      <c:ext uri="{02D57815-91ED-43cb-92C2-25804820EDAC}">
                        <c15:formulaRef>
                          <c15:sqref>Sheet1!$B$3:$B$10</c15:sqref>
                        </c15:formulaRef>
                      </c:ext>
                    </c:extLst>
                    <c:numCache>
                      <c:formatCode>_(* #,##0.00_);_(* \(#,##0.00\);_(* "-"??_);_(@_)</c:formatCode>
                      <c:ptCount val="8"/>
                      <c:pt idx="0">
                        <c:v>1.1499999999999999</c:v>
                      </c:pt>
                      <c:pt idx="1">
                        <c:v>1.18</c:v>
                      </c:pt>
                      <c:pt idx="2">
                        <c:v>1.1200000000000001</c:v>
                      </c:pt>
                      <c:pt idx="3">
                        <c:v>10.58</c:v>
                      </c:pt>
                      <c:pt idx="4">
                        <c:v>0.51</c:v>
                      </c:pt>
                      <c:pt idx="5">
                        <c:v>3.19</c:v>
                      </c:pt>
                      <c:pt idx="6">
                        <c:v>2.41</c:v>
                      </c:pt>
                      <c:pt idx="7">
                        <c:v>0.39</c:v>
                      </c:pt>
                    </c:numCache>
                  </c:numRef>
                </c:val>
                <c:extLst>
                  <c:ext xmlns:c16="http://schemas.microsoft.com/office/drawing/2014/chart" uri="{C3380CC4-5D6E-409C-BE32-E72D297353CC}">
                    <c16:uniqueId val="{00000004-BABE-4083-B618-ABE910A13C87}"/>
                  </c:ext>
                </c:extLst>
              </c15:ser>
            </c15:filteredBarSeries>
          </c:ext>
        </c:extLst>
      </c:barChart>
      <c:catAx>
        <c:axId val="537692048"/>
        <c:scaling>
          <c:orientation val="minMax"/>
        </c:scaling>
        <c:delete val="0"/>
        <c:axPos val="b"/>
        <c:numFmt formatCode="General" sourceLinked="1"/>
        <c:majorTickMark val="none"/>
        <c:minorTickMark val="none"/>
        <c:tickLblPos val="low"/>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37691720"/>
        <c:crosses val="autoZero"/>
        <c:auto val="1"/>
        <c:lblAlgn val="ctr"/>
        <c:lblOffset val="100"/>
        <c:noMultiLvlLbl val="0"/>
      </c:catAx>
      <c:valAx>
        <c:axId val="537691720"/>
        <c:scaling>
          <c:orientation val="minMax"/>
        </c:scaling>
        <c:delete val="0"/>
        <c:axPos val="l"/>
        <c:majorGridlines>
          <c:spPr>
            <a:ln w="9525" cap="flat" cmpd="sng" algn="ctr">
              <a:solidFill>
                <a:schemeClr val="lt1">
                  <a:lumMod val="95000"/>
                  <a:alpha val="10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37692048"/>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EBITDA </a:t>
            </a:r>
          </a:p>
          <a:p>
            <a:pPr>
              <a:defRPr/>
            </a:pPr>
            <a:r>
              <a:rPr lang="en-CA" sz="1050" b="0"/>
              <a:t>(In Millions)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Sheet1!$B$19</c:f>
              <c:strCache>
                <c:ptCount val="1"/>
                <c:pt idx="0">
                  <c:v>2015</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Sheet1!$A$20:$A$27</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Sheet1!$B$20:$B$27</c:f>
              <c:numCache>
                <c:formatCode>_(* #,##0_);_(* \(#,##0\);_(* "-"??_);_(@_)</c:formatCode>
                <c:ptCount val="8"/>
                <c:pt idx="0">
                  <c:v>214</c:v>
                </c:pt>
                <c:pt idx="1">
                  <c:v>290</c:v>
                </c:pt>
                <c:pt idx="2">
                  <c:v>120</c:v>
                </c:pt>
                <c:pt idx="3">
                  <c:v>894</c:v>
                </c:pt>
                <c:pt idx="4">
                  <c:v>43.4</c:v>
                </c:pt>
                <c:pt idx="5">
                  <c:v>912</c:v>
                </c:pt>
                <c:pt idx="6">
                  <c:v>2784</c:v>
                </c:pt>
                <c:pt idx="7">
                  <c:v>99</c:v>
                </c:pt>
              </c:numCache>
            </c:numRef>
          </c:val>
          <c:extLst>
            <c:ext xmlns:c16="http://schemas.microsoft.com/office/drawing/2014/chart" uri="{C3380CC4-5D6E-409C-BE32-E72D297353CC}">
              <c16:uniqueId val="{00000000-2830-4A3D-A29B-2B629B5DB7B6}"/>
            </c:ext>
          </c:extLst>
        </c:ser>
        <c:ser>
          <c:idx val="1"/>
          <c:order val="1"/>
          <c:tx>
            <c:strRef>
              <c:f>Sheet1!$C$19</c:f>
              <c:strCache>
                <c:ptCount val="1"/>
                <c:pt idx="0">
                  <c:v>2016</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Sheet1!$A$20:$A$27</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Sheet1!$C$20:$C$27</c:f>
              <c:numCache>
                <c:formatCode>_(* #,##0_);_(* \(#,##0\);_(* "-"??_);_(@_)</c:formatCode>
                <c:ptCount val="8"/>
                <c:pt idx="0">
                  <c:v>255</c:v>
                </c:pt>
                <c:pt idx="1">
                  <c:v>332</c:v>
                </c:pt>
                <c:pt idx="2">
                  <c:v>126</c:v>
                </c:pt>
                <c:pt idx="3">
                  <c:v>181</c:v>
                </c:pt>
                <c:pt idx="4">
                  <c:v>46.9</c:v>
                </c:pt>
                <c:pt idx="5">
                  <c:v>987</c:v>
                </c:pt>
                <c:pt idx="6">
                  <c:v>1981</c:v>
                </c:pt>
                <c:pt idx="7">
                  <c:v>92.8</c:v>
                </c:pt>
              </c:numCache>
            </c:numRef>
          </c:val>
          <c:extLst>
            <c:ext xmlns:c16="http://schemas.microsoft.com/office/drawing/2014/chart" uri="{C3380CC4-5D6E-409C-BE32-E72D297353CC}">
              <c16:uniqueId val="{00000001-2830-4A3D-A29B-2B629B5DB7B6}"/>
            </c:ext>
          </c:extLst>
        </c:ser>
        <c:ser>
          <c:idx val="2"/>
          <c:order val="2"/>
          <c:tx>
            <c:strRef>
              <c:f>Sheet1!$D$19</c:f>
              <c:strCache>
                <c:ptCount val="1"/>
                <c:pt idx="0">
                  <c:v>2017</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Sheet1!$A$20:$A$27</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Sheet1!$D$20:$D$27</c:f>
              <c:numCache>
                <c:formatCode>_(* #,##0_);_(* \(#,##0\);_(* "-"??_);_(@_)</c:formatCode>
                <c:ptCount val="8"/>
                <c:pt idx="0">
                  <c:v>295</c:v>
                </c:pt>
                <c:pt idx="1">
                  <c:v>326</c:v>
                </c:pt>
                <c:pt idx="2">
                  <c:v>109</c:v>
                </c:pt>
                <c:pt idx="3">
                  <c:v>464</c:v>
                </c:pt>
                <c:pt idx="4">
                  <c:v>44.4</c:v>
                </c:pt>
                <c:pt idx="5">
                  <c:v>1099</c:v>
                </c:pt>
                <c:pt idx="6">
                  <c:v>2013</c:v>
                </c:pt>
                <c:pt idx="7">
                  <c:v>67.400000000000006</c:v>
                </c:pt>
              </c:numCache>
            </c:numRef>
          </c:val>
          <c:extLst>
            <c:ext xmlns:c16="http://schemas.microsoft.com/office/drawing/2014/chart" uri="{C3380CC4-5D6E-409C-BE32-E72D297353CC}">
              <c16:uniqueId val="{00000002-2830-4A3D-A29B-2B629B5DB7B6}"/>
            </c:ext>
          </c:extLst>
        </c:ser>
        <c:dLbls>
          <c:showLegendKey val="0"/>
          <c:showVal val="0"/>
          <c:showCatName val="0"/>
          <c:showSerName val="0"/>
          <c:showPercent val="0"/>
          <c:showBubbleSize val="0"/>
        </c:dLbls>
        <c:gapWidth val="100"/>
        <c:overlap val="-24"/>
        <c:axId val="463324696"/>
        <c:axId val="463328632"/>
      </c:barChart>
      <c:catAx>
        <c:axId val="4633246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63328632"/>
        <c:crosses val="autoZero"/>
        <c:auto val="1"/>
        <c:lblAlgn val="ctr"/>
        <c:lblOffset val="100"/>
        <c:noMultiLvlLbl val="0"/>
      </c:catAx>
      <c:valAx>
        <c:axId val="463328632"/>
        <c:scaling>
          <c:orientation val="minMax"/>
        </c:scaling>
        <c:delete val="0"/>
        <c:axPos val="l"/>
        <c:majorGridlines>
          <c:spPr>
            <a:ln w="9525" cap="flat" cmpd="sng" algn="ctr">
              <a:solidFill>
                <a:schemeClr val="lt1">
                  <a:lumMod val="95000"/>
                  <a:alpha val="10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63324696"/>
        <c:crosses val="autoZero"/>
        <c:crossBetween val="between"/>
      </c:valAx>
      <c:dTable>
        <c:showHorzBorder val="0"/>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Fiesta Restaurant Group, Inc. Revenue Stream</a:t>
            </a:r>
          </a:p>
          <a:p>
            <a:pPr>
              <a:defRPr/>
            </a:pPr>
            <a:r>
              <a:rPr lang="en-CA" sz="1100" b="0"/>
              <a:t>(In Million</a:t>
            </a:r>
            <a:r>
              <a:rPr lang="en-CA" sz="1100" b="0" baseline="0"/>
              <a:t> USD</a:t>
            </a:r>
            <a:r>
              <a:rPr lang="en-CA" sz="1100" b="0"/>
              <a:t>)</a:t>
            </a:r>
          </a:p>
        </c:rich>
      </c:tx>
      <c:layout>
        <c:manualLayout>
          <c:xMode val="edge"/>
          <c:yMode val="edge"/>
          <c:x val="0.14226459097193001"/>
          <c:y val="3.137254901960780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stacked"/>
        <c:varyColors val="0"/>
        <c:ser>
          <c:idx val="0"/>
          <c:order val="0"/>
          <c:tx>
            <c:strRef>
              <c:f>'[Chart in Microsoft Word]Sheet1'!$A$5</c:f>
              <c:strCache>
                <c:ptCount val="1"/>
                <c:pt idx="0">
                  <c:v>Taco Cabana Sales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'[Chart in Microsoft Word]Sheet1'!$B$4:$E$4</c:f>
              <c:numCache>
                <c:formatCode>General</c:formatCode>
                <c:ptCount val="4"/>
                <c:pt idx="0">
                  <c:v>2014</c:v>
                </c:pt>
                <c:pt idx="1">
                  <c:v>2015</c:v>
                </c:pt>
                <c:pt idx="2">
                  <c:v>2016</c:v>
                </c:pt>
                <c:pt idx="3">
                  <c:v>2017</c:v>
                </c:pt>
              </c:numCache>
            </c:numRef>
          </c:cat>
          <c:val>
            <c:numRef>
              <c:f>'[Chart in Microsoft Word]Sheet1'!$B$5:$E$5</c:f>
              <c:numCache>
                <c:formatCode>_("$"* #,##0.00_);_("$"* \(#,##0.00\);_("$"* "-"??_);_(@_)</c:formatCode>
                <c:ptCount val="4"/>
                <c:pt idx="0">
                  <c:v>257493</c:v>
                </c:pt>
                <c:pt idx="1">
                  <c:v>320715</c:v>
                </c:pt>
                <c:pt idx="2">
                  <c:v>310002</c:v>
                </c:pt>
                <c:pt idx="3">
                  <c:v>292466</c:v>
                </c:pt>
              </c:numCache>
            </c:numRef>
          </c:val>
          <c:extLst>
            <c:ext xmlns:c16="http://schemas.microsoft.com/office/drawing/2014/chart" uri="{C3380CC4-5D6E-409C-BE32-E72D297353CC}">
              <c16:uniqueId val="{00000000-4A20-4F60-A478-62C603A27A1E}"/>
            </c:ext>
          </c:extLst>
        </c:ser>
        <c:ser>
          <c:idx val="1"/>
          <c:order val="1"/>
          <c:tx>
            <c:strRef>
              <c:f>'[Chart in Microsoft Word]Sheet1'!$A$6</c:f>
              <c:strCache>
                <c:ptCount val="1"/>
                <c:pt idx="0">
                  <c:v>Pollo Tropical Sales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'[Chart in Microsoft Word]Sheet1'!$B$4:$E$4</c:f>
              <c:numCache>
                <c:formatCode>General</c:formatCode>
                <c:ptCount val="4"/>
                <c:pt idx="0">
                  <c:v>2014</c:v>
                </c:pt>
                <c:pt idx="1">
                  <c:v>2015</c:v>
                </c:pt>
                <c:pt idx="2">
                  <c:v>2016</c:v>
                </c:pt>
                <c:pt idx="3">
                  <c:v>2017</c:v>
                </c:pt>
              </c:numCache>
            </c:numRef>
          </c:cat>
          <c:val>
            <c:numRef>
              <c:f>'[Chart in Microsoft Word]Sheet1'!$B$6:$E$6</c:f>
              <c:numCache>
                <c:formatCode>_("$"* #,##0.00_);_("$"* \(#,##0.00\);_("$"* "-"??_);_(@_)</c:formatCode>
                <c:ptCount val="4"/>
                <c:pt idx="0">
                  <c:v>291600</c:v>
                </c:pt>
                <c:pt idx="1">
                  <c:v>366728</c:v>
                </c:pt>
                <c:pt idx="2">
                  <c:v>401848</c:v>
                </c:pt>
                <c:pt idx="3">
                  <c:v>374118</c:v>
                </c:pt>
              </c:numCache>
            </c:numRef>
          </c:val>
          <c:extLst>
            <c:ext xmlns:c16="http://schemas.microsoft.com/office/drawing/2014/chart" uri="{C3380CC4-5D6E-409C-BE32-E72D297353CC}">
              <c16:uniqueId val="{00000001-4A20-4F60-A478-62C603A27A1E}"/>
            </c:ext>
          </c:extLst>
        </c:ser>
        <c:ser>
          <c:idx val="2"/>
          <c:order val="2"/>
          <c:tx>
            <c:strRef>
              <c:f>'[Chart in Microsoft Word]Sheet1'!$A$7</c:f>
              <c:strCache>
                <c:ptCount val="1"/>
                <c:pt idx="0">
                  <c:v>Roylaty Fees</c:v>
                </c:pt>
              </c:strCache>
            </c:strRef>
          </c:tx>
          <c:spPr>
            <a:solidFill>
              <a:srgbClr val="00B050"/>
            </a:solidFill>
            <a:ln>
              <a:noFill/>
            </a:ln>
            <a:effectLst>
              <a:outerShdw blurRad="57150" dist="19050" dir="5400000" algn="ctr" rotWithShape="0">
                <a:srgbClr val="000000">
                  <a:alpha val="63000"/>
                </a:srgbClr>
              </a:outerShdw>
            </a:effectLst>
          </c:spPr>
          <c:invertIfNegative val="0"/>
          <c:cat>
            <c:numRef>
              <c:f>'[Chart in Microsoft Word]Sheet1'!$B$4:$E$4</c:f>
              <c:numCache>
                <c:formatCode>General</c:formatCode>
                <c:ptCount val="4"/>
                <c:pt idx="0">
                  <c:v>2014</c:v>
                </c:pt>
                <c:pt idx="1">
                  <c:v>2015</c:v>
                </c:pt>
                <c:pt idx="2">
                  <c:v>2016</c:v>
                </c:pt>
                <c:pt idx="3">
                  <c:v>2017</c:v>
                </c:pt>
              </c:numCache>
            </c:numRef>
          </c:cat>
          <c:val>
            <c:numRef>
              <c:f>'[Chart in Microsoft Word]Sheet1'!$B$7:$E$7</c:f>
              <c:numCache>
                <c:formatCode>_("$"* #,##0.00_);_("$"* \(#,##0.00\);_("$"* "-"??_);_(@_)</c:formatCode>
                <c:ptCount val="4"/>
                <c:pt idx="0">
                  <c:v>2357</c:v>
                </c:pt>
                <c:pt idx="1">
                  <c:v>2808</c:v>
                </c:pt>
                <c:pt idx="2">
                  <c:v>2814</c:v>
                </c:pt>
                <c:pt idx="3">
                  <c:v>2548</c:v>
                </c:pt>
              </c:numCache>
            </c:numRef>
          </c:val>
          <c:extLst>
            <c:ext xmlns:c16="http://schemas.microsoft.com/office/drawing/2014/chart" uri="{C3380CC4-5D6E-409C-BE32-E72D297353CC}">
              <c16:uniqueId val="{00000002-4A20-4F60-A478-62C603A27A1E}"/>
            </c:ext>
          </c:extLst>
        </c:ser>
        <c:dLbls>
          <c:showLegendKey val="0"/>
          <c:showVal val="0"/>
          <c:showCatName val="0"/>
          <c:showSerName val="0"/>
          <c:showPercent val="0"/>
          <c:showBubbleSize val="0"/>
        </c:dLbls>
        <c:gapWidth val="150"/>
        <c:overlap val="100"/>
        <c:axId val="-1597085312"/>
        <c:axId val="-1597083264"/>
      </c:barChart>
      <c:catAx>
        <c:axId val="-159708531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97083264"/>
        <c:crosses val="autoZero"/>
        <c:auto val="1"/>
        <c:lblAlgn val="ctr"/>
        <c:lblOffset val="100"/>
        <c:noMultiLvlLbl val="0"/>
      </c:catAx>
      <c:valAx>
        <c:axId val="-1597083264"/>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97085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Pollo Tropical Locations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3E2-45C2-AF9D-95CD90B9DA3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13E2-45C2-AF9D-95CD90B9DA3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13E2-45C2-AF9D-95CD90B9DA3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13E2-45C2-AF9D-95CD90B9DA37}"/>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13E2-45C2-AF9D-95CD90B9DA37}"/>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13E2-45C2-AF9D-95CD90B9DA3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Sheet3!$A$40:$A$45</c:f>
              <c:strCache>
                <c:ptCount val="6"/>
                <c:pt idx="0">
                  <c:v>Florida</c:v>
                </c:pt>
                <c:pt idx="1">
                  <c:v>Georgia</c:v>
                </c:pt>
                <c:pt idx="2">
                  <c:v>Puerto Rico</c:v>
                </c:pt>
                <c:pt idx="3">
                  <c:v>Guyana</c:v>
                </c:pt>
                <c:pt idx="4">
                  <c:v>Bahamas</c:v>
                </c:pt>
                <c:pt idx="5">
                  <c:v>Venezula</c:v>
                </c:pt>
              </c:strCache>
            </c:strRef>
          </c:cat>
          <c:val>
            <c:numRef>
              <c:f>Sheet3!$B$40:$B$45</c:f>
              <c:numCache>
                <c:formatCode>0%</c:formatCode>
                <c:ptCount val="6"/>
                <c:pt idx="0">
                  <c:v>0.83</c:v>
                </c:pt>
                <c:pt idx="1">
                  <c:v>0.03</c:v>
                </c:pt>
                <c:pt idx="2">
                  <c:v>0.1</c:v>
                </c:pt>
                <c:pt idx="3">
                  <c:v>0.02</c:v>
                </c:pt>
                <c:pt idx="4">
                  <c:v>0.01</c:v>
                </c:pt>
                <c:pt idx="5">
                  <c:v>0.01</c:v>
                </c:pt>
              </c:numCache>
            </c:numRef>
          </c:val>
          <c:extLst>
            <c:ext xmlns:c16="http://schemas.microsoft.com/office/drawing/2014/chart" uri="{C3380CC4-5D6E-409C-BE32-E72D297353CC}">
              <c16:uniqueId val="{0000000C-13E2-45C2-AF9D-95CD90B9DA37}"/>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Taco Cabana Locations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4FAC-4D1A-973A-64A3D039939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4FAC-4D1A-973A-64A3D039939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Sheet3!$A$49:$A$50</c:f>
              <c:strCache>
                <c:ptCount val="2"/>
                <c:pt idx="0">
                  <c:v>Texas</c:v>
                </c:pt>
                <c:pt idx="1">
                  <c:v>New Mexico</c:v>
                </c:pt>
              </c:strCache>
            </c:strRef>
          </c:cat>
          <c:val>
            <c:numRef>
              <c:f>Sheet3!$B$49:$B$50</c:f>
              <c:numCache>
                <c:formatCode>0%</c:formatCode>
                <c:ptCount val="2"/>
                <c:pt idx="0">
                  <c:v>0.99</c:v>
                </c:pt>
                <c:pt idx="1">
                  <c:v>0.01</c:v>
                </c:pt>
              </c:numCache>
            </c:numRef>
          </c:val>
          <c:extLst>
            <c:ext xmlns:c16="http://schemas.microsoft.com/office/drawing/2014/chart" uri="{C3380CC4-5D6E-409C-BE32-E72D297353CC}">
              <c16:uniqueId val="{00000004-4FAC-4D1A-973A-64A3D0399396}"/>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Searches By Region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percentStacked"/>
        <c:varyColors val="0"/>
        <c:ser>
          <c:idx val="0"/>
          <c:order val="0"/>
          <c:tx>
            <c:strRef>
              <c:f>'[Marketing-data.xlsx]Sheet6'!$B$1</c:f>
              <c:strCache>
                <c:ptCount val="1"/>
                <c:pt idx="0">
                  <c:v>Pollo Tropical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'[Marketing-data.xlsx]Sheet6'!$A$2:$A$9</c:f>
              <c:strCache>
                <c:ptCount val="8"/>
                <c:pt idx="0">
                  <c:v>Florida</c:v>
                </c:pt>
                <c:pt idx="1">
                  <c:v>Georgia</c:v>
                </c:pt>
                <c:pt idx="2">
                  <c:v>Oklahoma</c:v>
                </c:pt>
                <c:pt idx="3">
                  <c:v>Tennessee</c:v>
                </c:pt>
                <c:pt idx="4">
                  <c:v>Texas</c:v>
                </c:pt>
                <c:pt idx="5">
                  <c:v>New Mexico</c:v>
                </c:pt>
                <c:pt idx="6">
                  <c:v>Louisiana</c:v>
                </c:pt>
                <c:pt idx="7">
                  <c:v>Arkansas</c:v>
                </c:pt>
              </c:strCache>
            </c:strRef>
          </c:cat>
          <c:val>
            <c:numRef>
              <c:f>'[Marketing-data.xlsx]Sheet6'!$B$2:$B$9</c:f>
              <c:numCache>
                <c:formatCode>0%</c:formatCode>
                <c:ptCount val="8"/>
                <c:pt idx="0">
                  <c:v>0.32</c:v>
                </c:pt>
                <c:pt idx="1">
                  <c:v>0.14000000000000001</c:v>
                </c:pt>
                <c:pt idx="2">
                  <c:v>7.0000000000000007E-2</c:v>
                </c:pt>
                <c:pt idx="3">
                  <c:v>0.06</c:v>
                </c:pt>
                <c:pt idx="4">
                  <c:v>0.04</c:v>
                </c:pt>
                <c:pt idx="5">
                  <c:v>0</c:v>
                </c:pt>
                <c:pt idx="6">
                  <c:v>0.01</c:v>
                </c:pt>
                <c:pt idx="7">
                  <c:v>0.01</c:v>
                </c:pt>
              </c:numCache>
            </c:numRef>
          </c:val>
          <c:extLst>
            <c:ext xmlns:c16="http://schemas.microsoft.com/office/drawing/2014/chart" uri="{C3380CC4-5D6E-409C-BE32-E72D297353CC}">
              <c16:uniqueId val="{00000000-D662-4558-8D2D-D3394D31A693}"/>
            </c:ext>
          </c:extLst>
        </c:ser>
        <c:ser>
          <c:idx val="1"/>
          <c:order val="1"/>
          <c:tx>
            <c:strRef>
              <c:f>'[Marketing-data.xlsx]Sheet6'!$C$1</c:f>
              <c:strCache>
                <c:ptCount val="1"/>
                <c:pt idx="0">
                  <c:v>Taco Cabana</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'[Marketing-data.xlsx]Sheet6'!$A$2:$A$9</c:f>
              <c:strCache>
                <c:ptCount val="8"/>
                <c:pt idx="0">
                  <c:v>Florida</c:v>
                </c:pt>
                <c:pt idx="1">
                  <c:v>Georgia</c:v>
                </c:pt>
                <c:pt idx="2">
                  <c:v>Oklahoma</c:v>
                </c:pt>
                <c:pt idx="3">
                  <c:v>Tennessee</c:v>
                </c:pt>
                <c:pt idx="4">
                  <c:v>Texas</c:v>
                </c:pt>
                <c:pt idx="5">
                  <c:v>New Mexico</c:v>
                </c:pt>
                <c:pt idx="6">
                  <c:v>Louisiana</c:v>
                </c:pt>
                <c:pt idx="7">
                  <c:v>Arkansas</c:v>
                </c:pt>
              </c:strCache>
            </c:strRef>
          </c:cat>
          <c:val>
            <c:numRef>
              <c:f>'[Marketing-data.xlsx]Sheet6'!$C$2:$C$9</c:f>
              <c:numCache>
                <c:formatCode>0%</c:formatCode>
                <c:ptCount val="8"/>
                <c:pt idx="0">
                  <c:v>0</c:v>
                </c:pt>
                <c:pt idx="1">
                  <c:v>0.01</c:v>
                </c:pt>
                <c:pt idx="2">
                  <c:v>0.06</c:v>
                </c:pt>
                <c:pt idx="3">
                  <c:v>0.01</c:v>
                </c:pt>
                <c:pt idx="4">
                  <c:v>0.28000000000000003</c:v>
                </c:pt>
                <c:pt idx="5">
                  <c:v>0.33</c:v>
                </c:pt>
                <c:pt idx="6">
                  <c:v>0.03</c:v>
                </c:pt>
                <c:pt idx="7">
                  <c:v>0.02</c:v>
                </c:pt>
              </c:numCache>
            </c:numRef>
          </c:val>
          <c:extLst>
            <c:ext xmlns:c16="http://schemas.microsoft.com/office/drawing/2014/chart" uri="{C3380CC4-5D6E-409C-BE32-E72D297353CC}">
              <c16:uniqueId val="{00000001-D662-4558-8D2D-D3394D31A693}"/>
            </c:ext>
          </c:extLst>
        </c:ser>
        <c:ser>
          <c:idx val="2"/>
          <c:order val="2"/>
          <c:tx>
            <c:strRef>
              <c:f>'[Marketing-data.xlsx]Sheet6'!$D$1</c:f>
              <c:strCache>
                <c:ptCount val="1"/>
                <c:pt idx="0">
                  <c:v>BJ's Restaurants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'[Marketing-data.xlsx]Sheet6'!$A$2:$A$9</c:f>
              <c:strCache>
                <c:ptCount val="8"/>
                <c:pt idx="0">
                  <c:v>Florida</c:v>
                </c:pt>
                <c:pt idx="1">
                  <c:v>Georgia</c:v>
                </c:pt>
                <c:pt idx="2">
                  <c:v>Oklahoma</c:v>
                </c:pt>
                <c:pt idx="3">
                  <c:v>Tennessee</c:v>
                </c:pt>
                <c:pt idx="4">
                  <c:v>Texas</c:v>
                </c:pt>
                <c:pt idx="5">
                  <c:v>New Mexico</c:v>
                </c:pt>
                <c:pt idx="6">
                  <c:v>Louisiana</c:v>
                </c:pt>
                <c:pt idx="7">
                  <c:v>Arkansas</c:v>
                </c:pt>
              </c:strCache>
            </c:strRef>
          </c:cat>
          <c:val>
            <c:numRef>
              <c:f>'[Marketing-data.xlsx]Sheet6'!$D$2:$D$9</c:f>
              <c:numCache>
                <c:formatCode>0%</c:formatCode>
                <c:ptCount val="8"/>
                <c:pt idx="0">
                  <c:v>0.09</c:v>
                </c:pt>
                <c:pt idx="1">
                  <c:v>0.02</c:v>
                </c:pt>
                <c:pt idx="2">
                  <c:v>0.15</c:v>
                </c:pt>
                <c:pt idx="3">
                  <c:v>0.04</c:v>
                </c:pt>
                <c:pt idx="4">
                  <c:v>0.11</c:v>
                </c:pt>
                <c:pt idx="5">
                  <c:v>0.15</c:v>
                </c:pt>
                <c:pt idx="6">
                  <c:v>0.24</c:v>
                </c:pt>
                <c:pt idx="7">
                  <c:v>0.19</c:v>
                </c:pt>
              </c:numCache>
            </c:numRef>
          </c:val>
          <c:extLst>
            <c:ext xmlns:c16="http://schemas.microsoft.com/office/drawing/2014/chart" uri="{C3380CC4-5D6E-409C-BE32-E72D297353CC}">
              <c16:uniqueId val="{00000002-D662-4558-8D2D-D3394D31A693}"/>
            </c:ext>
          </c:extLst>
        </c:ser>
        <c:ser>
          <c:idx val="3"/>
          <c:order val="3"/>
          <c:tx>
            <c:strRef>
              <c:f>'[Marketing-data.xlsx]Sheet6'!$E$1</c:f>
              <c:strCache>
                <c:ptCount val="1"/>
                <c:pt idx="0">
                  <c:v>Chipotle Mexican Grill</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'[Marketing-data.xlsx]Sheet6'!$A$2:$A$9</c:f>
              <c:strCache>
                <c:ptCount val="8"/>
                <c:pt idx="0">
                  <c:v>Florida</c:v>
                </c:pt>
                <c:pt idx="1">
                  <c:v>Georgia</c:v>
                </c:pt>
                <c:pt idx="2">
                  <c:v>Oklahoma</c:v>
                </c:pt>
                <c:pt idx="3">
                  <c:v>Tennessee</c:v>
                </c:pt>
                <c:pt idx="4">
                  <c:v>Texas</c:v>
                </c:pt>
                <c:pt idx="5">
                  <c:v>New Mexico</c:v>
                </c:pt>
                <c:pt idx="6">
                  <c:v>Louisiana</c:v>
                </c:pt>
                <c:pt idx="7">
                  <c:v>Arkansas</c:v>
                </c:pt>
              </c:strCache>
            </c:strRef>
          </c:cat>
          <c:val>
            <c:numRef>
              <c:f>'[Marketing-data.xlsx]Sheet6'!$E$2:$E$9</c:f>
              <c:numCache>
                <c:formatCode>0%</c:formatCode>
                <c:ptCount val="8"/>
                <c:pt idx="0">
                  <c:v>0.59</c:v>
                </c:pt>
                <c:pt idx="1">
                  <c:v>0.83</c:v>
                </c:pt>
                <c:pt idx="2">
                  <c:v>0.72</c:v>
                </c:pt>
                <c:pt idx="3">
                  <c:v>0.89</c:v>
                </c:pt>
                <c:pt idx="4">
                  <c:v>0.56999999999999995</c:v>
                </c:pt>
                <c:pt idx="5">
                  <c:v>0.52</c:v>
                </c:pt>
                <c:pt idx="6">
                  <c:v>0.72</c:v>
                </c:pt>
                <c:pt idx="7">
                  <c:v>0.78</c:v>
                </c:pt>
              </c:numCache>
            </c:numRef>
          </c:val>
          <c:extLst>
            <c:ext xmlns:c16="http://schemas.microsoft.com/office/drawing/2014/chart" uri="{C3380CC4-5D6E-409C-BE32-E72D297353CC}">
              <c16:uniqueId val="{00000003-D662-4558-8D2D-D3394D31A693}"/>
            </c:ext>
          </c:extLst>
        </c:ser>
        <c:dLbls>
          <c:showLegendKey val="0"/>
          <c:showVal val="0"/>
          <c:showCatName val="0"/>
          <c:showSerName val="0"/>
          <c:showPercent val="0"/>
          <c:showBubbleSize val="0"/>
        </c:dLbls>
        <c:gapWidth val="150"/>
        <c:overlap val="100"/>
        <c:axId val="-1519075792"/>
        <c:axId val="-1519073232"/>
      </c:barChart>
      <c:catAx>
        <c:axId val="-151907579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9073232"/>
        <c:crosses val="autoZero"/>
        <c:auto val="1"/>
        <c:lblAlgn val="ctr"/>
        <c:lblOffset val="100"/>
        <c:noMultiLvlLbl val="0"/>
      </c:catAx>
      <c:valAx>
        <c:axId val="-1519073232"/>
        <c:scaling>
          <c:orientation val="minMax"/>
        </c:scaling>
        <c:delete val="0"/>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9075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dirty="0"/>
              <a:t>Percentage of Latin Population By State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Sheet1!$D$1</c:f>
              <c:strCache>
                <c:ptCount val="1"/>
                <c:pt idx="0">
                  <c:v>%</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rgbClr val="FFFF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E751-42A5-A7E6-FE13EBDFC2E1}"/>
              </c:ext>
            </c:extLst>
          </c:dPt>
          <c:cat>
            <c:strRef>
              <c:f>Sheet1!$B$2:$C$7</c:f>
              <c:strCache>
                <c:ptCount val="6"/>
                <c:pt idx="0">
                  <c:v>New Mexico</c:v>
                </c:pt>
                <c:pt idx="1">
                  <c:v>Texas</c:v>
                </c:pt>
                <c:pt idx="2">
                  <c:v>California</c:v>
                </c:pt>
                <c:pt idx="3">
                  <c:v>Georgia</c:v>
                </c:pt>
                <c:pt idx="4">
                  <c:v>Florida</c:v>
                </c:pt>
                <c:pt idx="5">
                  <c:v>National Average</c:v>
                </c:pt>
              </c:strCache>
            </c:strRef>
          </c:cat>
          <c:val>
            <c:numRef>
              <c:f>Sheet1!$D$2:$D$7</c:f>
              <c:numCache>
                <c:formatCode>General</c:formatCode>
                <c:ptCount val="6"/>
                <c:pt idx="0">
                  <c:v>48.8</c:v>
                </c:pt>
                <c:pt idx="1">
                  <c:v>39.4</c:v>
                </c:pt>
                <c:pt idx="2">
                  <c:v>39.1</c:v>
                </c:pt>
                <c:pt idx="3">
                  <c:v>9.6</c:v>
                </c:pt>
                <c:pt idx="4">
                  <c:v>25.6</c:v>
                </c:pt>
                <c:pt idx="5">
                  <c:v>18.100000000000001</c:v>
                </c:pt>
              </c:numCache>
            </c:numRef>
          </c:val>
          <c:extLst>
            <c:ext xmlns:c16="http://schemas.microsoft.com/office/drawing/2014/chart" uri="{C3380CC4-5D6E-409C-BE32-E72D297353CC}">
              <c16:uniqueId val="{00000002-E751-42A5-A7E6-FE13EBDFC2E1}"/>
            </c:ext>
          </c:extLst>
        </c:ser>
        <c:dLbls>
          <c:showLegendKey val="0"/>
          <c:showVal val="0"/>
          <c:showCatName val="0"/>
          <c:showSerName val="0"/>
          <c:showPercent val="0"/>
          <c:showBubbleSize val="0"/>
        </c:dLbls>
        <c:gapWidth val="115"/>
        <c:overlap val="-20"/>
        <c:axId val="-1518678816"/>
        <c:axId val="-1518981968"/>
      </c:barChart>
      <c:catAx>
        <c:axId val="-151867881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8981968"/>
        <c:crosses val="autoZero"/>
        <c:auto val="1"/>
        <c:lblAlgn val="ctr"/>
        <c:lblOffset val="100"/>
        <c:noMultiLvlLbl val="0"/>
      </c:catAx>
      <c:valAx>
        <c:axId val="-151898196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867881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CA"/>
              <a:t>Frequency of Natural disaster by Southern States (As of 1953)</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Pt>
            <c:idx val="8"/>
            <c:invertIfNegative val="0"/>
            <c:bubble3D val="0"/>
            <c:spPr>
              <a:solidFill>
                <a:schemeClr val="accent2"/>
              </a:solidFill>
              <a:ln w="9525" cap="flat" cmpd="sng" algn="ctr">
                <a:solidFill>
                  <a:schemeClr val="accent2"/>
                </a:solidFill>
                <a:round/>
              </a:ln>
              <a:effectLst/>
            </c:spPr>
            <c:extLst>
              <c:ext xmlns:c16="http://schemas.microsoft.com/office/drawing/2014/chart" uri="{C3380CC4-5D6E-409C-BE32-E72D297353CC}">
                <c16:uniqueId val="{00000001-C1C9-476F-A283-0276E8D73DC6}"/>
              </c:ext>
            </c:extLst>
          </c:dPt>
          <c:cat>
            <c:strRef>
              <c:f>Sheet2!$A$1:$A$12</c:f>
              <c:strCache>
                <c:ptCount val="12"/>
                <c:pt idx="0">
                  <c:v>California</c:v>
                </c:pt>
                <c:pt idx="1">
                  <c:v>Arizona</c:v>
                </c:pt>
                <c:pt idx="2">
                  <c:v>New Mexico</c:v>
                </c:pt>
                <c:pt idx="3">
                  <c:v>Texas</c:v>
                </c:pt>
                <c:pt idx="4">
                  <c:v>Louisana</c:v>
                </c:pt>
                <c:pt idx="5">
                  <c:v>Alabama</c:v>
                </c:pt>
                <c:pt idx="6">
                  <c:v>Mississpi</c:v>
                </c:pt>
                <c:pt idx="7">
                  <c:v>Florida</c:v>
                </c:pt>
                <c:pt idx="8">
                  <c:v>Georgia</c:v>
                </c:pt>
                <c:pt idx="9">
                  <c:v>Arkansas</c:v>
                </c:pt>
                <c:pt idx="10">
                  <c:v>Tennessee</c:v>
                </c:pt>
                <c:pt idx="11">
                  <c:v>Oklahama</c:v>
                </c:pt>
              </c:strCache>
            </c:strRef>
          </c:cat>
          <c:val>
            <c:numRef>
              <c:f>Sheet2!$B$1:$B$12</c:f>
              <c:numCache>
                <c:formatCode>General</c:formatCode>
                <c:ptCount val="12"/>
                <c:pt idx="0">
                  <c:v>250</c:v>
                </c:pt>
                <c:pt idx="1">
                  <c:v>63</c:v>
                </c:pt>
                <c:pt idx="2">
                  <c:v>79</c:v>
                </c:pt>
                <c:pt idx="3">
                  <c:v>254</c:v>
                </c:pt>
                <c:pt idx="4">
                  <c:v>75</c:v>
                </c:pt>
                <c:pt idx="5">
                  <c:v>79</c:v>
                </c:pt>
                <c:pt idx="6">
                  <c:v>68</c:v>
                </c:pt>
                <c:pt idx="7">
                  <c:v>122</c:v>
                </c:pt>
                <c:pt idx="8">
                  <c:v>60</c:v>
                </c:pt>
                <c:pt idx="9">
                  <c:v>70</c:v>
                </c:pt>
                <c:pt idx="10">
                  <c:v>68</c:v>
                </c:pt>
                <c:pt idx="11">
                  <c:v>167</c:v>
                </c:pt>
              </c:numCache>
            </c:numRef>
          </c:val>
          <c:extLst>
            <c:ext xmlns:c16="http://schemas.microsoft.com/office/drawing/2014/chart" uri="{C3380CC4-5D6E-409C-BE32-E72D297353CC}">
              <c16:uniqueId val="{00000002-C1C9-476F-A283-0276E8D73DC6}"/>
            </c:ext>
          </c:extLst>
        </c:ser>
        <c:dLbls>
          <c:showLegendKey val="0"/>
          <c:showVal val="0"/>
          <c:showCatName val="0"/>
          <c:showSerName val="0"/>
          <c:showPercent val="0"/>
          <c:showBubbleSize val="0"/>
        </c:dLbls>
        <c:gapWidth val="100"/>
        <c:axId val="-1522404640"/>
        <c:axId val="-1522210448"/>
      </c:barChart>
      <c:catAx>
        <c:axId val="-15224046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522210448"/>
        <c:crosses val="autoZero"/>
        <c:auto val="1"/>
        <c:lblAlgn val="ctr"/>
        <c:lblOffset val="100"/>
        <c:noMultiLvlLbl val="0"/>
      </c:catAx>
      <c:valAx>
        <c:axId val="-1522210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522404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lineChart>
        <c:grouping val="standard"/>
        <c:varyColors val="0"/>
        <c:ser>
          <c:idx val="0"/>
          <c:order val="0"/>
          <c:tx>
            <c:strRef>
              <c:f>'FRED Graph'!$E$11</c:f>
              <c:strCache>
                <c:ptCount val="1"/>
                <c:pt idx="0">
                  <c:v>Real Disposable Income Per Capita</c:v>
                </c:pt>
              </c:strCache>
            </c:strRef>
          </c:tx>
          <c:spPr>
            <a:ln w="22225" cap="rnd">
              <a:solidFill>
                <a:schemeClr val="accent1"/>
              </a:solidFill>
              <a:round/>
            </a:ln>
            <a:effectLst/>
          </c:spPr>
          <c:marker>
            <c:symbol val="none"/>
          </c:marker>
          <c:dLbls>
            <c:dLbl>
              <c:idx val="0"/>
              <c:layout>
                <c:manualLayout>
                  <c:x val="-2.2764227642276424E-2"/>
                  <c:y val="7.4418592538022341E-2"/>
                </c:manualLayout>
              </c:layout>
              <c:tx>
                <c:rich>
                  <a:bodyPr/>
                  <a:lstStyle/>
                  <a:p>
                    <a:fld id="{26F28A3F-5891-4F26-86D1-13FBD6D479CB}" type="CELLRANGE">
                      <a:rPr lang="en-US"/>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6B0-4DC8-B87B-96F850174688}"/>
                </c:ext>
              </c:extLst>
            </c:dLbl>
            <c:dLbl>
              <c:idx val="1"/>
              <c:tx>
                <c:rich>
                  <a:bodyPr/>
                  <a:lstStyle/>
                  <a:p>
                    <a:fld id="{8B9D37F3-DFE2-4DF3-97CB-588BCB274FC4}"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6B0-4DC8-B87B-96F850174688}"/>
                </c:ext>
              </c:extLst>
            </c:dLbl>
            <c:dLbl>
              <c:idx val="2"/>
              <c:tx>
                <c:rich>
                  <a:bodyPr/>
                  <a:lstStyle/>
                  <a:p>
                    <a:fld id="{5D95A4A2-D949-4645-84E3-9C2798FBD8BC}"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6B0-4DC8-B87B-96F850174688}"/>
                </c:ext>
              </c:extLst>
            </c:dLbl>
            <c:dLbl>
              <c:idx val="3"/>
              <c:tx>
                <c:rich>
                  <a:bodyPr/>
                  <a:lstStyle/>
                  <a:p>
                    <a:fld id="{517E5BD9-021C-4008-A349-7846516CB066}"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6B0-4DC8-B87B-96F850174688}"/>
                </c:ext>
              </c:extLst>
            </c:dLbl>
            <c:dLbl>
              <c:idx val="4"/>
              <c:tx>
                <c:rich>
                  <a:bodyPr/>
                  <a:lstStyle/>
                  <a:p>
                    <a:fld id="{647909B3-B7D0-4791-A111-BDA543C16432}"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6B0-4DC8-B87B-96F850174688}"/>
                </c:ext>
              </c:extLst>
            </c:dLbl>
            <c:dLbl>
              <c:idx val="5"/>
              <c:tx>
                <c:rich>
                  <a:bodyPr/>
                  <a:lstStyle/>
                  <a:p>
                    <a:fld id="{B7BFFD87-6016-4F71-A3CB-B77835E27016}"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6B0-4DC8-B87B-96F850174688}"/>
                </c:ext>
              </c:extLst>
            </c:dLbl>
            <c:dLbl>
              <c:idx val="6"/>
              <c:tx>
                <c:rich>
                  <a:bodyPr/>
                  <a:lstStyle/>
                  <a:p>
                    <a:fld id="{9154AC4C-D35E-44F0-8916-E049E0583BC8}"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6B0-4DC8-B87B-96F850174688}"/>
                </c:ext>
              </c:extLst>
            </c:dLbl>
            <c:dLbl>
              <c:idx val="7"/>
              <c:tx>
                <c:rich>
                  <a:bodyPr/>
                  <a:lstStyle/>
                  <a:p>
                    <a:fld id="{C3093450-F7C5-4970-9319-9CDCB0022864}"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6B0-4DC8-B87B-96F850174688}"/>
                </c:ext>
              </c:extLst>
            </c:dLbl>
            <c:dLbl>
              <c:idx val="8"/>
              <c:tx>
                <c:rich>
                  <a:bodyPr/>
                  <a:lstStyle/>
                  <a:p>
                    <a:fld id="{E1B017EC-89CA-4959-A0E5-2A8C7A781C54}"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6B0-4DC8-B87B-96F850174688}"/>
                </c:ext>
              </c:extLst>
            </c:dLbl>
            <c:dLbl>
              <c:idx val="9"/>
              <c:tx>
                <c:rich>
                  <a:bodyPr/>
                  <a:lstStyle/>
                  <a:p>
                    <a:fld id="{23CD1C24-1FB2-4255-B452-10E775A37839}"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6B0-4DC8-B87B-96F850174688}"/>
                </c:ext>
              </c:extLst>
            </c:dLbl>
            <c:dLbl>
              <c:idx val="10"/>
              <c:tx>
                <c:rich>
                  <a:bodyPr/>
                  <a:lstStyle/>
                  <a:p>
                    <a:fld id="{5FEE03CD-7670-456F-9116-4A79DE2CA22C}"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A6B0-4DC8-B87B-96F850174688}"/>
                </c:ext>
              </c:extLst>
            </c:dLbl>
            <c:dLbl>
              <c:idx val="11"/>
              <c:tx>
                <c:rich>
                  <a:bodyPr/>
                  <a:lstStyle/>
                  <a:p>
                    <a:fld id="{B42572CF-E92E-41C7-B116-151E93CC5DB1}"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A6B0-4DC8-B87B-96F850174688}"/>
                </c:ext>
              </c:extLst>
            </c:dLbl>
            <c:dLbl>
              <c:idx val="12"/>
              <c:tx>
                <c:rich>
                  <a:bodyPr/>
                  <a:lstStyle/>
                  <a:p>
                    <a:fld id="{6435909C-8940-456F-BD0E-61E4C14B2BAA}"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A6B0-4DC8-B87B-96F850174688}"/>
                </c:ext>
              </c:extLst>
            </c:dLbl>
            <c:dLbl>
              <c:idx val="13"/>
              <c:tx>
                <c:rich>
                  <a:bodyPr/>
                  <a:lstStyle/>
                  <a:p>
                    <a:fld id="{19E0EF08-0717-4A04-AADE-2DB3BA7A241D}"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6B0-4DC8-B87B-96F850174688}"/>
                </c:ext>
              </c:extLst>
            </c:dLbl>
            <c:dLbl>
              <c:idx val="14"/>
              <c:tx>
                <c:rich>
                  <a:bodyPr/>
                  <a:lstStyle/>
                  <a:p>
                    <a:fld id="{4AFB0F9E-DDFF-4DA9-8B18-2B5C385D7412}"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6B0-4DC8-B87B-96F850174688}"/>
                </c:ext>
              </c:extLst>
            </c:dLbl>
            <c:dLbl>
              <c:idx val="15"/>
              <c:tx>
                <c:rich>
                  <a:bodyPr/>
                  <a:lstStyle/>
                  <a:p>
                    <a:fld id="{76D29705-1003-4D62-B785-5FD0B2D4DE67}"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6B0-4DC8-B87B-96F850174688}"/>
                </c:ext>
              </c:extLst>
            </c:dLbl>
            <c:dLbl>
              <c:idx val="16"/>
              <c:tx>
                <c:rich>
                  <a:bodyPr/>
                  <a:lstStyle/>
                  <a:p>
                    <a:fld id="{C5DAA3E5-98C6-4B4F-865B-B24E459B135F}"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A6B0-4DC8-B87B-96F850174688}"/>
                </c:ext>
              </c:extLst>
            </c:dLbl>
            <c:dLbl>
              <c:idx val="17"/>
              <c:tx>
                <c:rich>
                  <a:bodyPr/>
                  <a:lstStyle/>
                  <a:p>
                    <a:fld id="{133224B6-2934-4C50-BD5C-62DCBC7D638E}"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A6B0-4DC8-B87B-96F850174688}"/>
                </c:ext>
              </c:extLst>
            </c:dLbl>
            <c:dLbl>
              <c:idx val="18"/>
              <c:tx>
                <c:rich>
                  <a:bodyPr/>
                  <a:lstStyle/>
                  <a:p>
                    <a:fld id="{B18F523B-B21A-491D-9578-9ACA1AB6FCE2}"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A6B0-4DC8-B87B-96F850174688}"/>
                </c:ext>
              </c:extLst>
            </c:dLbl>
            <c:dLbl>
              <c:idx val="19"/>
              <c:tx>
                <c:rich>
                  <a:bodyPr/>
                  <a:lstStyle/>
                  <a:p>
                    <a:fld id="{55A2C5DF-ECC1-4DB5-8DBF-DD25BBAA8320}"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6B0-4DC8-B87B-96F850174688}"/>
                </c:ext>
              </c:extLst>
            </c:dLbl>
            <c:dLbl>
              <c:idx val="20"/>
              <c:tx>
                <c:rich>
                  <a:bodyPr/>
                  <a:lstStyle/>
                  <a:p>
                    <a:fld id="{22BD993A-42F9-42C1-823D-3A793DE28A13}"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6B0-4DC8-B87B-96F850174688}"/>
                </c:ext>
              </c:extLst>
            </c:dLbl>
            <c:dLbl>
              <c:idx val="21"/>
              <c:tx>
                <c:rich>
                  <a:bodyPr/>
                  <a:lstStyle/>
                  <a:p>
                    <a:fld id="{0A8940B1-BB2C-444B-A848-C6ACE1D740D6}"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6B0-4DC8-B87B-96F850174688}"/>
                </c:ext>
              </c:extLst>
            </c:dLbl>
            <c:dLbl>
              <c:idx val="22"/>
              <c:tx>
                <c:rich>
                  <a:bodyPr/>
                  <a:lstStyle/>
                  <a:p>
                    <a:fld id="{F3FAB874-A64D-48D4-9D63-D53BD2786476}"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A6B0-4DC8-B87B-96F850174688}"/>
                </c:ext>
              </c:extLst>
            </c:dLbl>
            <c:dLbl>
              <c:idx val="23"/>
              <c:tx>
                <c:rich>
                  <a:bodyPr/>
                  <a:lstStyle/>
                  <a:p>
                    <a:fld id="{D1E41FB6-FE51-4424-8176-5A637A451275}"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A6B0-4DC8-B87B-96F850174688}"/>
                </c:ext>
              </c:extLst>
            </c:dLbl>
            <c:dLbl>
              <c:idx val="24"/>
              <c:tx>
                <c:rich>
                  <a:bodyPr/>
                  <a:lstStyle/>
                  <a:p>
                    <a:fld id="{804850C6-6AB7-4149-9299-E7A33F903714}"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A6B0-4DC8-B87B-96F850174688}"/>
                </c:ext>
              </c:extLst>
            </c:dLbl>
            <c:dLbl>
              <c:idx val="25"/>
              <c:tx>
                <c:rich>
                  <a:bodyPr/>
                  <a:lstStyle/>
                  <a:p>
                    <a:fld id="{6408A652-E872-4722-A13D-B0B1D1F11423}"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6B0-4DC8-B87B-96F850174688}"/>
                </c:ext>
              </c:extLst>
            </c:dLbl>
            <c:dLbl>
              <c:idx val="26"/>
              <c:tx>
                <c:rich>
                  <a:bodyPr/>
                  <a:lstStyle/>
                  <a:p>
                    <a:fld id="{B237CAD7-F0F0-4F0E-878F-7822CC9D1300}"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6B0-4DC8-B87B-96F850174688}"/>
                </c:ext>
              </c:extLst>
            </c:dLbl>
            <c:dLbl>
              <c:idx val="27"/>
              <c:tx>
                <c:rich>
                  <a:bodyPr/>
                  <a:lstStyle/>
                  <a:p>
                    <a:fld id="{CC89A8AB-2D9B-461A-9D42-A20F196393C8}" type="CELLRANGE">
                      <a:rPr lang="en-CA"/>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6B0-4DC8-B87B-96F850174688}"/>
                </c:ext>
              </c:extLst>
            </c:dLbl>
            <c:dLbl>
              <c:idx val="28"/>
              <c:layout>
                <c:manualLayout>
                  <c:x val="-3.2520325203253225E-3"/>
                  <c:y val="0.1033591563028088"/>
                </c:manualLayout>
              </c:layout>
              <c:tx>
                <c:rich>
                  <a:bodyPr/>
                  <a:lstStyle/>
                  <a:p>
                    <a:fld id="{3167E686-A443-4222-AFE0-D21490329707}" type="CELLRANGE">
                      <a:rPr lang="en-US"/>
                      <a:pPr/>
                      <a:t>[CELLRANGE]</a:t>
                    </a:fld>
                    <a:endParaRPr lang="en-CA"/>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6B0-4DC8-B87B-96F85017468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'FRED Graph'!$D$12:$D$40</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strRef>
          </c:cat>
          <c:val>
            <c:numRef>
              <c:f>'FRED Graph'!$E$12:$E$40</c:f>
              <c:numCache>
                <c:formatCode>_-* #,##0_-;\-* #,##0_-;_-* "-"??_-;_-@_-</c:formatCode>
                <c:ptCount val="29"/>
                <c:pt idx="0">
                  <c:v>27053</c:v>
                </c:pt>
                <c:pt idx="1">
                  <c:v>27371</c:v>
                </c:pt>
                <c:pt idx="2">
                  <c:v>28562</c:v>
                </c:pt>
                <c:pt idx="3">
                  <c:v>28607</c:v>
                </c:pt>
                <c:pt idx="4">
                  <c:v>28741</c:v>
                </c:pt>
                <c:pt idx="5">
                  <c:v>29128</c:v>
                </c:pt>
                <c:pt idx="6">
                  <c:v>29759</c:v>
                </c:pt>
                <c:pt idx="7">
                  <c:v>30834</c:v>
                </c:pt>
                <c:pt idx="8">
                  <c:v>32017</c:v>
                </c:pt>
                <c:pt idx="9">
                  <c:v>32882</c:v>
                </c:pt>
                <c:pt idx="10">
                  <c:v>33816</c:v>
                </c:pt>
                <c:pt idx="11">
                  <c:v>34113</c:v>
                </c:pt>
                <c:pt idx="12">
                  <c:v>35006</c:v>
                </c:pt>
                <c:pt idx="13">
                  <c:v>35876</c:v>
                </c:pt>
                <c:pt idx="14">
                  <c:v>37570</c:v>
                </c:pt>
                <c:pt idx="15">
                  <c:v>37084</c:v>
                </c:pt>
                <c:pt idx="16">
                  <c:v>38038</c:v>
                </c:pt>
                <c:pt idx="17">
                  <c:v>38085</c:v>
                </c:pt>
                <c:pt idx="18">
                  <c:v>37949</c:v>
                </c:pt>
                <c:pt idx="19">
                  <c:v>37626</c:v>
                </c:pt>
                <c:pt idx="20">
                  <c:v>38683</c:v>
                </c:pt>
                <c:pt idx="21">
                  <c:v>39019</c:v>
                </c:pt>
                <c:pt idx="22">
                  <c:v>41262</c:v>
                </c:pt>
                <c:pt idx="23">
                  <c:v>39232</c:v>
                </c:pt>
                <c:pt idx="24">
                  <c:v>41046</c:v>
                </c:pt>
                <c:pt idx="25">
                  <c:v>41836</c:v>
                </c:pt>
                <c:pt idx="26">
                  <c:v>42222</c:v>
                </c:pt>
                <c:pt idx="27">
                  <c:v>43077</c:v>
                </c:pt>
                <c:pt idx="28">
                  <c:v>43804.333333333336</c:v>
                </c:pt>
              </c:numCache>
            </c:numRef>
          </c:val>
          <c:smooth val="0"/>
          <c:extLst>
            <c:ext xmlns:c15="http://schemas.microsoft.com/office/drawing/2012/chart" uri="{02D57815-91ED-43cb-92C2-25804820EDAC}">
              <c15:datalabelsRange>
                <c15:f>'FRED Graph'!$F$12:$F$40</c15:f>
                <c15:dlblRangeCache>
                  <c:ptCount val="29"/>
                  <c:pt idx="0">
                    <c:v> 27,053 </c:v>
                  </c:pt>
                  <c:pt idx="28">
                    <c:v> 43,804 </c:v>
                  </c:pt>
                </c15:dlblRangeCache>
              </c15:datalabelsRange>
            </c:ext>
            <c:ext xmlns:c16="http://schemas.microsoft.com/office/drawing/2014/chart" uri="{C3380CC4-5D6E-409C-BE32-E72D297353CC}">
              <c16:uniqueId val="{0000001D-A6B0-4DC8-B87B-96F850174688}"/>
            </c:ext>
          </c:extLst>
        </c:ser>
        <c:dLbls>
          <c:showLegendKey val="0"/>
          <c:showVal val="1"/>
          <c:showCatName val="0"/>
          <c:showSerName val="0"/>
          <c:showPercent val="0"/>
          <c:showBubbleSize val="0"/>
        </c:dLbls>
        <c:smooth val="0"/>
        <c:axId val="534570888"/>
        <c:axId val="534565968"/>
      </c:lineChart>
      <c:catAx>
        <c:axId val="534570888"/>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34565968"/>
        <c:crosses val="autoZero"/>
        <c:auto val="1"/>
        <c:lblAlgn val="ctr"/>
        <c:lblOffset val="100"/>
        <c:noMultiLvlLbl val="0"/>
      </c:catAx>
      <c:valAx>
        <c:axId val="53456596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34570888"/>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t>Impact Of A 10% Improvement In Data Usability On Productivity</a:t>
            </a:r>
          </a:p>
          <a:p>
            <a:pPr>
              <a:defRPr/>
            </a:pPr>
            <a:r>
              <a:rPr lang="en-US" sz="1800" b="0" dirty="0"/>
              <a:t>(Sales per employee)</a:t>
            </a:r>
          </a:p>
        </c:rich>
      </c:tx>
      <c:layout>
        <c:manualLayout>
          <c:xMode val="edge"/>
          <c:yMode val="edge"/>
          <c:x val="0.12444444444444443"/>
          <c:y val="1.984126984126984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1568627450980392E-2"/>
          <c:y val="0.23654761904761903"/>
          <c:w val="0.95686274509803926"/>
          <c:h val="0.34440560032635215"/>
        </c:manualLayout>
      </c:layout>
      <c:barChart>
        <c:barDir val="col"/>
        <c:grouping val="clustered"/>
        <c:varyColors val="0"/>
        <c:ser>
          <c:idx val="0"/>
          <c:order val="0"/>
          <c:tx>
            <c:strRef>
              <c:f>Sheet1!$B$1</c:f>
              <c:strCache>
                <c:ptCount val="1"/>
                <c:pt idx="0">
                  <c:v>10% improvement in data usability </c:v>
                </c:pt>
              </c:strCache>
            </c:strRef>
          </c:tx>
          <c:spPr>
            <a:solidFill>
              <a:schemeClr val="accent1"/>
            </a:solidFill>
            <a:ln>
              <a:noFill/>
            </a:ln>
            <a:effectLst/>
          </c:spPr>
          <c:invertIfNegative val="0"/>
          <c:dPt>
            <c:idx val="3"/>
            <c:invertIfNegative val="0"/>
            <c:bubble3D val="0"/>
            <c:spPr>
              <a:solidFill>
                <a:schemeClr val="accent2"/>
              </a:solidFill>
              <a:ln>
                <a:solidFill>
                  <a:schemeClr val="accent2"/>
                </a:solidFill>
              </a:ln>
              <a:effectLst/>
            </c:spPr>
            <c:extLst>
              <c:ext xmlns:c16="http://schemas.microsoft.com/office/drawing/2014/chart" uri="{C3380CC4-5D6E-409C-BE32-E72D297353CC}">
                <c16:uniqueId val="{00000001-39A1-4417-85FD-27153801FCED}"/>
              </c:ext>
            </c:extLst>
          </c:dPt>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Sheet1!$A$2:$A$11</c:f>
              <c:strCache>
                <c:ptCount val="10"/>
                <c:pt idx="0">
                  <c:v>Retail</c:v>
                </c:pt>
                <c:pt idx="1">
                  <c:v>Consulting </c:v>
                </c:pt>
                <c:pt idx="2">
                  <c:v>Air Transportation</c:v>
                </c:pt>
                <c:pt idx="3">
                  <c:v>Food Products</c:v>
                </c:pt>
                <c:pt idx="4">
                  <c:v>Construction </c:v>
                </c:pt>
                <c:pt idx="5">
                  <c:v>Steel</c:v>
                </c:pt>
                <c:pt idx="6">
                  <c:v>Automobile</c:v>
                </c:pt>
                <c:pt idx="7">
                  <c:v>Publishing</c:v>
                </c:pt>
                <c:pt idx="8">
                  <c:v>Industrial Indtruments</c:v>
                </c:pt>
                <c:pt idx="9">
                  <c:v>Telecommunications</c:v>
                </c:pt>
              </c:strCache>
            </c:strRef>
          </c:cat>
          <c:val>
            <c:numRef>
              <c:f>Sheet1!$B$2:$B$11</c:f>
              <c:numCache>
                <c:formatCode>0%</c:formatCode>
                <c:ptCount val="10"/>
                <c:pt idx="0">
                  <c:v>0.49</c:v>
                </c:pt>
                <c:pt idx="1">
                  <c:v>0.39</c:v>
                </c:pt>
                <c:pt idx="2">
                  <c:v>0.21</c:v>
                </c:pt>
                <c:pt idx="3">
                  <c:v>0.2</c:v>
                </c:pt>
                <c:pt idx="4">
                  <c:v>0.2</c:v>
                </c:pt>
                <c:pt idx="5">
                  <c:v>0.2</c:v>
                </c:pt>
                <c:pt idx="6">
                  <c:v>0.19</c:v>
                </c:pt>
                <c:pt idx="7">
                  <c:v>0.18</c:v>
                </c:pt>
                <c:pt idx="8">
                  <c:v>0.18</c:v>
                </c:pt>
                <c:pt idx="9">
                  <c:v>0.17</c:v>
                </c:pt>
              </c:numCache>
            </c:numRef>
          </c:val>
          <c:extLst>
            <c:ext xmlns:c16="http://schemas.microsoft.com/office/drawing/2014/chart" uri="{C3380CC4-5D6E-409C-BE32-E72D297353CC}">
              <c16:uniqueId val="{00000002-39A1-4417-85FD-27153801FCED}"/>
            </c:ext>
          </c:extLst>
        </c:ser>
        <c:dLbls>
          <c:dLblPos val="outEnd"/>
          <c:showLegendKey val="0"/>
          <c:showVal val="1"/>
          <c:showCatName val="0"/>
          <c:showSerName val="0"/>
          <c:showPercent val="0"/>
          <c:showBubbleSize val="0"/>
        </c:dLbls>
        <c:gapWidth val="444"/>
        <c:overlap val="-90"/>
        <c:axId val="497672488"/>
        <c:axId val="497675232"/>
      </c:barChart>
      <c:catAx>
        <c:axId val="4976724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497675232"/>
        <c:crosses val="autoZero"/>
        <c:auto val="1"/>
        <c:lblAlgn val="ctr"/>
        <c:lblOffset val="100"/>
        <c:noMultiLvlLbl val="0"/>
      </c:catAx>
      <c:valAx>
        <c:axId val="497675232"/>
        <c:scaling>
          <c:orientation val="minMax"/>
        </c:scaling>
        <c:delete val="1"/>
        <c:axPos val="l"/>
        <c:numFmt formatCode="0%" sourceLinked="1"/>
        <c:majorTickMark val="none"/>
        <c:minorTickMark val="none"/>
        <c:tickLblPos val="nextTo"/>
        <c:crossAx val="497672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FoodOrderingType!$B$14</c:f>
          <c:strCache>
            <c:ptCount val="1"/>
            <c:pt idx="0">
              <c:v>Eat-In vs Delivery and To-Go Sales</c:v>
            </c:pt>
          </c:strCache>
        </c:strRef>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stacked"/>
        <c:varyColors val="0"/>
        <c:ser>
          <c:idx val="0"/>
          <c:order val="0"/>
          <c:tx>
            <c:strRef>
              <c:f>FoodOrderingType!$C$8</c:f>
              <c:strCache>
                <c:ptCount val="1"/>
                <c:pt idx="0">
                  <c:v>Eat-in</c:v>
                </c:pt>
              </c:strCache>
            </c:strRef>
          </c:tx>
          <c:spPr>
            <a:solidFill>
              <a:schemeClr val="accent1"/>
            </a:solidFill>
            <a:ln w="25400" cap="flat" cmpd="sng" algn="ctr">
              <a:solidFill>
                <a:schemeClr val="accent1">
                  <a:shade val="50000"/>
                </a:schemeClr>
              </a:solidFill>
              <a:prstDash val="solid"/>
            </a:ln>
            <a:effectLst/>
            <a:scene3d>
              <a:camera prst="orthographicFront">
                <a:rot lat="0" lon="0" rev="0"/>
              </a:camera>
              <a:lightRig rig="threePt" dir="t">
                <a:rot lat="0" lon="0" rev="1200000"/>
              </a:lightRig>
            </a:scene3d>
            <a:sp3d>
              <a:bevelT w="63500" h="25400"/>
            </a:sp3d>
          </c:spPr>
          <c:invertIfNegative val="0"/>
          <c:cat>
            <c:strRef>
              <c:f>FoodOrderingType!$E$6:$R$6</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FoodOrderingType!$E$8:$R$8</c:f>
              <c:numCache>
                <c:formatCode>#,##0.0</c:formatCode>
                <c:ptCount val="14"/>
                <c:pt idx="0">
                  <c:v>91</c:v>
                </c:pt>
                <c:pt idx="1">
                  <c:v>89.7</c:v>
                </c:pt>
                <c:pt idx="2">
                  <c:v>89.6</c:v>
                </c:pt>
                <c:pt idx="3">
                  <c:v>89.4</c:v>
                </c:pt>
                <c:pt idx="4">
                  <c:v>89.2</c:v>
                </c:pt>
                <c:pt idx="5">
                  <c:v>88.9</c:v>
                </c:pt>
                <c:pt idx="6">
                  <c:v>88.6</c:v>
                </c:pt>
                <c:pt idx="7">
                  <c:v>88</c:v>
                </c:pt>
                <c:pt idx="8">
                  <c:v>87.4</c:v>
                </c:pt>
                <c:pt idx="9">
                  <c:v>86.6</c:v>
                </c:pt>
                <c:pt idx="10">
                  <c:v>85.7</c:v>
                </c:pt>
                <c:pt idx="11">
                  <c:v>84.6</c:v>
                </c:pt>
                <c:pt idx="12">
                  <c:v>83.5</c:v>
                </c:pt>
                <c:pt idx="13">
                  <c:v>82.3</c:v>
                </c:pt>
              </c:numCache>
            </c:numRef>
          </c:val>
          <c:extLst>
            <c:ext xmlns:c16="http://schemas.microsoft.com/office/drawing/2014/chart" uri="{C3380CC4-5D6E-409C-BE32-E72D297353CC}">
              <c16:uniqueId val="{00000000-A08B-405E-B1B7-D024499A7EC9}"/>
            </c:ext>
          </c:extLst>
        </c:ser>
        <c:ser>
          <c:idx val="1"/>
          <c:order val="1"/>
          <c:tx>
            <c:strRef>
              <c:f>FoodOrderingType!$C$9</c:f>
              <c:strCache>
                <c:ptCount val="1"/>
                <c:pt idx="0">
                  <c:v>Home Delivery</c:v>
                </c:pt>
              </c:strCache>
            </c:strRef>
          </c:tx>
          <c:spPr>
            <a:solidFill>
              <a:schemeClr val="accent2"/>
            </a:solidFill>
            <a:ln w="25400" cap="flat" cmpd="sng" algn="ctr">
              <a:solidFill>
                <a:schemeClr val="accent2">
                  <a:shade val="50000"/>
                </a:schemeClr>
              </a:solidFill>
              <a:prstDash val="solid"/>
            </a:ln>
            <a:effectLst/>
            <a:scene3d>
              <a:camera prst="orthographicFront">
                <a:rot lat="0" lon="0" rev="0"/>
              </a:camera>
              <a:lightRig rig="threePt" dir="t">
                <a:rot lat="0" lon="0" rev="1200000"/>
              </a:lightRig>
            </a:scene3d>
            <a:sp3d>
              <a:bevelT w="63500" h="25400"/>
            </a:sp3d>
          </c:spPr>
          <c:invertIfNegative val="0"/>
          <c:cat>
            <c:strRef>
              <c:f>FoodOrderingType!$E$6:$R$6</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FoodOrderingType!$E$9:$R$9</c:f>
              <c:numCache>
                <c:formatCode>#,##0.0</c:formatCode>
                <c:ptCount val="14"/>
                <c:pt idx="0">
                  <c:v>0</c:v>
                </c:pt>
                <c:pt idx="1">
                  <c:v>1.2</c:v>
                </c:pt>
                <c:pt idx="2">
                  <c:v>1.3</c:v>
                </c:pt>
                <c:pt idx="3">
                  <c:v>1.4</c:v>
                </c:pt>
                <c:pt idx="4">
                  <c:v>1.6</c:v>
                </c:pt>
                <c:pt idx="5">
                  <c:v>1.9</c:v>
                </c:pt>
                <c:pt idx="6">
                  <c:v>2.2000000000000002</c:v>
                </c:pt>
                <c:pt idx="7">
                  <c:v>2.6</c:v>
                </c:pt>
                <c:pt idx="8">
                  <c:v>3</c:v>
                </c:pt>
                <c:pt idx="9">
                  <c:v>3.6</c:v>
                </c:pt>
                <c:pt idx="10">
                  <c:v>4.3</c:v>
                </c:pt>
                <c:pt idx="11">
                  <c:v>5</c:v>
                </c:pt>
                <c:pt idx="12">
                  <c:v>5.8</c:v>
                </c:pt>
                <c:pt idx="13">
                  <c:v>6.7</c:v>
                </c:pt>
              </c:numCache>
            </c:numRef>
          </c:val>
          <c:extLst>
            <c:ext xmlns:c16="http://schemas.microsoft.com/office/drawing/2014/chart" uri="{C3380CC4-5D6E-409C-BE32-E72D297353CC}">
              <c16:uniqueId val="{00000001-A08B-405E-B1B7-D024499A7EC9}"/>
            </c:ext>
          </c:extLst>
        </c:ser>
        <c:ser>
          <c:idx val="2"/>
          <c:order val="2"/>
          <c:tx>
            <c:strRef>
              <c:f>FoodOrderingType!$C$10</c:f>
              <c:strCache>
                <c:ptCount val="1"/>
                <c:pt idx="0">
                  <c:v>Takeaway</c:v>
                </c:pt>
              </c:strCache>
            </c:strRef>
          </c:tx>
          <c:spPr>
            <a:solidFill>
              <a:schemeClr val="accent3"/>
            </a:solidFill>
            <a:ln w="25400" cap="flat" cmpd="sng" algn="ctr">
              <a:solidFill>
                <a:schemeClr val="accent3">
                  <a:shade val="50000"/>
                </a:schemeClr>
              </a:solidFill>
              <a:prstDash val="solid"/>
            </a:ln>
            <a:effectLst/>
            <a:scene3d>
              <a:camera prst="orthographicFront">
                <a:rot lat="0" lon="0" rev="0"/>
              </a:camera>
              <a:lightRig rig="threePt" dir="t">
                <a:rot lat="0" lon="0" rev="1200000"/>
              </a:lightRig>
            </a:scene3d>
            <a:sp3d>
              <a:bevelT w="63500" h="25400"/>
            </a:sp3d>
          </c:spPr>
          <c:invertIfNegative val="0"/>
          <c:cat>
            <c:strRef>
              <c:f>FoodOrderingType!$E$6:$R$6</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FoodOrderingType!$E$10:$R$10</c:f>
              <c:numCache>
                <c:formatCode>#,##0.0</c:formatCode>
                <c:ptCount val="14"/>
                <c:pt idx="0">
                  <c:v>9</c:v>
                </c:pt>
                <c:pt idx="1">
                  <c:v>9.1</c:v>
                </c:pt>
                <c:pt idx="2">
                  <c:v>9.1</c:v>
                </c:pt>
                <c:pt idx="3">
                  <c:v>9.2000000000000011</c:v>
                </c:pt>
                <c:pt idx="4">
                  <c:v>9.2000000000000011</c:v>
                </c:pt>
                <c:pt idx="5">
                  <c:v>9.2000000000000011</c:v>
                </c:pt>
                <c:pt idx="6">
                  <c:v>9.2000000000000011</c:v>
                </c:pt>
                <c:pt idx="7">
                  <c:v>9.4</c:v>
                </c:pt>
                <c:pt idx="8">
                  <c:v>9.6</c:v>
                </c:pt>
                <c:pt idx="9">
                  <c:v>9.8000000000000007</c:v>
                </c:pt>
                <c:pt idx="10">
                  <c:v>10.1</c:v>
                </c:pt>
                <c:pt idx="11">
                  <c:v>10.3</c:v>
                </c:pt>
                <c:pt idx="12">
                  <c:v>10.6</c:v>
                </c:pt>
                <c:pt idx="13">
                  <c:v>10.9</c:v>
                </c:pt>
              </c:numCache>
            </c:numRef>
          </c:val>
          <c:extLst>
            <c:ext xmlns:c16="http://schemas.microsoft.com/office/drawing/2014/chart" uri="{C3380CC4-5D6E-409C-BE32-E72D297353CC}">
              <c16:uniqueId val="{00000002-A08B-405E-B1B7-D024499A7EC9}"/>
            </c:ext>
          </c:extLst>
        </c:ser>
        <c:dLbls>
          <c:showLegendKey val="0"/>
          <c:showVal val="0"/>
          <c:showCatName val="0"/>
          <c:showSerName val="0"/>
          <c:showPercent val="0"/>
          <c:showBubbleSize val="0"/>
        </c:dLbls>
        <c:gapWidth val="150"/>
        <c:overlap val="100"/>
        <c:serLines>
          <c:spPr>
            <a:ln w="9525" cap="flat" cmpd="sng" algn="ctr">
              <a:solidFill>
                <a:schemeClr val="lt1">
                  <a:lumMod val="95000"/>
                  <a:alpha val="54000"/>
                </a:schemeClr>
              </a:solidFill>
              <a:round/>
            </a:ln>
            <a:effectLst/>
          </c:spPr>
        </c:serLines>
        <c:axId val="708813128"/>
        <c:axId val="708810384"/>
      </c:barChart>
      <c:catAx>
        <c:axId val="7088131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8810384"/>
        <c:crosses val="autoZero"/>
        <c:auto val="1"/>
        <c:lblAlgn val="ctr"/>
        <c:lblOffset val="100"/>
        <c:noMultiLvlLbl val="0"/>
      </c:catAx>
      <c:valAx>
        <c:axId val="708810384"/>
        <c:scaling>
          <c:orientation val="minMax"/>
          <c:max val="100"/>
        </c:scaling>
        <c:delete val="0"/>
        <c:axPos val="l"/>
        <c:majorGridlines>
          <c:spPr>
            <a:ln w="9525" cap="flat" cmpd="sng" algn="ctr">
              <a:solidFill>
                <a:schemeClr val="lt1">
                  <a:lumMod val="95000"/>
                  <a:alpha val="1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8813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CA" dirty="0"/>
              <a:t>Strategic Map - Full Service Restaurants</a:t>
            </a:r>
          </a:p>
          <a:p>
            <a:pPr>
              <a:defRPr/>
            </a:pPr>
            <a:r>
              <a:rPr lang="en-CA" sz="2100" dirty="0"/>
              <a:t>(Quality - Geographic Dispersion)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ubbleChart>
        <c:varyColors val="0"/>
        <c:ser>
          <c:idx val="0"/>
          <c:order val="0"/>
          <c:tx>
            <c:strRef>
              <c:f>StrategicMap!$A$2</c:f>
              <c:strCache>
                <c:ptCount val="1"/>
                <c:pt idx="0">
                  <c:v>Fiesta Restaurant Group, Inc.</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xVal>
            <c:numRef>
              <c:f>StrategicMap!$B$2</c:f>
              <c:numCache>
                <c:formatCode>General</c:formatCode>
                <c:ptCount val="1"/>
                <c:pt idx="0">
                  <c:v>8.1999999999999993</c:v>
                </c:pt>
              </c:numCache>
            </c:numRef>
          </c:xVal>
          <c:yVal>
            <c:numRef>
              <c:f>StrategicMap!$C$2</c:f>
              <c:numCache>
                <c:formatCode>_-* #,##0_-;\-* #,##0_-;_-* "-"??_-;_-@_-</c:formatCode>
                <c:ptCount val="1"/>
                <c:pt idx="0">
                  <c:v>10290</c:v>
                </c:pt>
              </c:numCache>
            </c:numRef>
          </c:yVal>
          <c:bubbleSize>
            <c:numRef>
              <c:f>StrategicMap!$D$2</c:f>
              <c:numCache>
                <c:formatCode>_-* #,##0.0_-;\-* #,##0.0_-;_-* "-"??_-;_-@_-</c:formatCode>
                <c:ptCount val="1"/>
                <c:pt idx="0">
                  <c:v>669.13199999999995</c:v>
                </c:pt>
              </c:numCache>
            </c:numRef>
          </c:bubbleSize>
          <c:bubble3D val="0"/>
          <c:extLst>
            <c:ext xmlns:c16="http://schemas.microsoft.com/office/drawing/2014/chart" uri="{C3380CC4-5D6E-409C-BE32-E72D297353CC}">
              <c16:uniqueId val="{00000000-5A90-46C3-A039-7F600B0224A0}"/>
            </c:ext>
          </c:extLst>
        </c:ser>
        <c:ser>
          <c:idx val="1"/>
          <c:order val="1"/>
          <c:tx>
            <c:strRef>
              <c:f>StrategicMap!$A$3</c:f>
              <c:strCache>
                <c:ptCount val="1"/>
                <c:pt idx="0">
                  <c:v>BJ’s Restaurants Inc.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xVal>
            <c:numRef>
              <c:f>StrategicMap!$B$3</c:f>
              <c:numCache>
                <c:formatCode>General</c:formatCode>
                <c:ptCount val="1"/>
                <c:pt idx="0">
                  <c:v>9</c:v>
                </c:pt>
              </c:numCache>
            </c:numRef>
          </c:xVal>
          <c:yVal>
            <c:numRef>
              <c:f>StrategicMap!$C$3</c:f>
              <c:numCache>
                <c:formatCode>_-* #,##0_-;\-* #,##0_-;_-* "-"??_-;_-@_-</c:formatCode>
                <c:ptCount val="1"/>
                <c:pt idx="0">
                  <c:v>21500</c:v>
                </c:pt>
              </c:numCache>
            </c:numRef>
          </c:yVal>
          <c:bubbleSize>
            <c:numRef>
              <c:f>StrategicMap!$D$3</c:f>
              <c:numCache>
                <c:formatCode>_-* #,##0.0_-;\-* #,##0.0_-;_-* "-"??_-;_-@_-</c:formatCode>
                <c:ptCount val="1"/>
                <c:pt idx="0">
                  <c:v>12754.589</c:v>
                </c:pt>
              </c:numCache>
            </c:numRef>
          </c:bubbleSize>
          <c:bubble3D val="0"/>
          <c:extLst>
            <c:ext xmlns:c16="http://schemas.microsoft.com/office/drawing/2014/chart" uri="{C3380CC4-5D6E-409C-BE32-E72D297353CC}">
              <c16:uniqueId val="{00000001-5A90-46C3-A039-7F600B0224A0}"/>
            </c:ext>
          </c:extLst>
        </c:ser>
        <c:ser>
          <c:idx val="2"/>
          <c:order val="2"/>
          <c:tx>
            <c:strRef>
              <c:f>StrategicMap!$A$4</c:f>
              <c:strCache>
                <c:ptCount val="1"/>
                <c:pt idx="0">
                  <c:v>Jack in the Box</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xVal>
            <c:numRef>
              <c:f>StrategicMap!$B$4</c:f>
              <c:numCache>
                <c:formatCode>General</c:formatCode>
                <c:ptCount val="1"/>
                <c:pt idx="0">
                  <c:v>6.2</c:v>
                </c:pt>
              </c:numCache>
            </c:numRef>
          </c:xVal>
          <c:yVal>
            <c:numRef>
              <c:f>StrategicMap!$C$4</c:f>
              <c:numCache>
                <c:formatCode>_-* #,##0_-;\-* #,##0_-;_-* "-"??_-;_-@_-</c:formatCode>
                <c:ptCount val="1"/>
                <c:pt idx="0">
                  <c:v>16600</c:v>
                </c:pt>
              </c:numCache>
            </c:numRef>
          </c:yVal>
          <c:bubbleSize>
            <c:numRef>
              <c:f>StrategicMap!$D$4</c:f>
              <c:numCache>
                <c:formatCode>_-* #,##0.0_-;\-* #,##0.0_-;_-* "-"??_-;_-@_-</c:formatCode>
                <c:ptCount val="1"/>
                <c:pt idx="0">
                  <c:v>1553.914</c:v>
                </c:pt>
              </c:numCache>
            </c:numRef>
          </c:bubbleSize>
          <c:bubble3D val="0"/>
          <c:extLst>
            <c:ext xmlns:c16="http://schemas.microsoft.com/office/drawing/2014/chart" uri="{C3380CC4-5D6E-409C-BE32-E72D297353CC}">
              <c16:uniqueId val="{00000002-5A90-46C3-A039-7F600B0224A0}"/>
            </c:ext>
          </c:extLst>
        </c:ser>
        <c:ser>
          <c:idx val="3"/>
          <c:order val="3"/>
          <c:tx>
            <c:strRef>
              <c:f>StrategicMap!$A$5</c:f>
              <c:strCache>
                <c:ptCount val="1"/>
                <c:pt idx="0">
                  <c:v>Texas Roadhouse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xVal>
            <c:numRef>
              <c:f>StrategicMap!$B$5</c:f>
              <c:numCache>
                <c:formatCode>General</c:formatCode>
                <c:ptCount val="1"/>
                <c:pt idx="0">
                  <c:v>8.8000000000000007</c:v>
                </c:pt>
              </c:numCache>
            </c:numRef>
          </c:xVal>
          <c:yVal>
            <c:numRef>
              <c:f>StrategicMap!$C$5</c:f>
              <c:numCache>
                <c:formatCode>_-* #,##0_-;\-* #,##0_-;_-* "-"??_-;_-@_-</c:formatCode>
                <c:ptCount val="1"/>
                <c:pt idx="0">
                  <c:v>56300</c:v>
                </c:pt>
              </c:numCache>
            </c:numRef>
          </c:yVal>
          <c:bubbleSize>
            <c:numRef>
              <c:f>StrategicMap!$D$5</c:f>
              <c:numCache>
                <c:formatCode>_-* #,##0.0_-;\-* #,##0.0_-;_-* "-"??_-;_-@_-</c:formatCode>
                <c:ptCount val="1"/>
                <c:pt idx="0">
                  <c:v>2219.5309999999999</c:v>
                </c:pt>
              </c:numCache>
            </c:numRef>
          </c:bubbleSize>
          <c:bubble3D val="0"/>
          <c:extLst>
            <c:ext xmlns:c16="http://schemas.microsoft.com/office/drawing/2014/chart" uri="{C3380CC4-5D6E-409C-BE32-E72D297353CC}">
              <c16:uniqueId val="{00000003-5A90-46C3-A039-7F600B0224A0}"/>
            </c:ext>
          </c:extLst>
        </c:ser>
        <c:ser>
          <c:idx val="4"/>
          <c:order val="4"/>
          <c:tx>
            <c:strRef>
              <c:f>StrategicMap!$A$6</c:f>
              <c:strCache>
                <c:ptCount val="1"/>
                <c:pt idx="0">
                  <c:v>Chipotle Mexican Grill</c:v>
                </c:pt>
              </c:strCache>
            </c:strRef>
          </c:tx>
          <c:spPr>
            <a:solidFill>
              <a:schemeClr val="accent2">
                <a:lumMod val="20000"/>
                <a:lumOff val="80000"/>
              </a:schemeClr>
            </a:solidFill>
            <a:ln>
              <a:noFill/>
            </a:ln>
            <a:effectLst/>
          </c:spPr>
          <c:invertIfNegative val="0"/>
          <c:xVal>
            <c:numRef>
              <c:f>StrategicMap!$B$6</c:f>
              <c:numCache>
                <c:formatCode>General</c:formatCode>
                <c:ptCount val="1"/>
                <c:pt idx="0">
                  <c:v>8.4</c:v>
                </c:pt>
              </c:numCache>
            </c:numRef>
          </c:xVal>
          <c:yVal>
            <c:numRef>
              <c:f>StrategicMap!$C$6</c:f>
              <c:numCache>
                <c:formatCode>_-* #,##0_-;\-* #,##0_-;_-* "-"??_-;_-@_-</c:formatCode>
                <c:ptCount val="1"/>
                <c:pt idx="0">
                  <c:v>68890</c:v>
                </c:pt>
              </c:numCache>
            </c:numRef>
          </c:yVal>
          <c:bubbleSize>
            <c:numRef>
              <c:f>StrategicMap!$D$6</c:f>
              <c:numCache>
                <c:formatCode>_-* #,##0.0_-;\-* #,##0.0_-;_-* "-"??_-;_-@_-</c:formatCode>
                <c:ptCount val="1"/>
                <c:pt idx="0">
                  <c:v>4476.4120000000003</c:v>
                </c:pt>
              </c:numCache>
            </c:numRef>
          </c:bubbleSize>
          <c:bubble3D val="0"/>
          <c:extLst>
            <c:ext xmlns:c16="http://schemas.microsoft.com/office/drawing/2014/chart" uri="{C3380CC4-5D6E-409C-BE32-E72D297353CC}">
              <c16:uniqueId val="{00000004-5A90-46C3-A039-7F600B0224A0}"/>
            </c:ext>
          </c:extLst>
        </c:ser>
        <c:ser>
          <c:idx val="5"/>
          <c:order val="5"/>
          <c:tx>
            <c:strRef>
              <c:f>StrategicMap!$A$7</c:f>
              <c:strCache>
                <c:ptCount val="1"/>
                <c:pt idx="0">
                  <c:v>Del Frisco’s Restaurant Group</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xVal>
            <c:numRef>
              <c:f>StrategicMap!$B$7</c:f>
              <c:numCache>
                <c:formatCode>General</c:formatCode>
                <c:ptCount val="1"/>
                <c:pt idx="0">
                  <c:v>8</c:v>
                </c:pt>
              </c:numCache>
            </c:numRef>
          </c:xVal>
          <c:yVal>
            <c:numRef>
              <c:f>StrategicMap!$C$7</c:f>
              <c:numCache>
                <c:formatCode>_-* #,##0_-;\-* #,##0_-;_-* "-"??_-;_-@_-</c:formatCode>
                <c:ptCount val="1"/>
                <c:pt idx="0">
                  <c:v>4890</c:v>
                </c:pt>
              </c:numCache>
            </c:numRef>
          </c:yVal>
          <c:bubbleSize>
            <c:numRef>
              <c:f>StrategicMap!$D$7</c:f>
              <c:numCache>
                <c:formatCode>_-* #,##0.0_-;\-* #,##0.0_-;_-* "-"??_-;_-@_-</c:formatCode>
                <c:ptCount val="1"/>
                <c:pt idx="0">
                  <c:v>361.43099999999998</c:v>
                </c:pt>
              </c:numCache>
            </c:numRef>
          </c:bubbleSize>
          <c:bubble3D val="0"/>
          <c:extLst>
            <c:ext xmlns:c16="http://schemas.microsoft.com/office/drawing/2014/chart" uri="{C3380CC4-5D6E-409C-BE32-E72D297353CC}">
              <c16:uniqueId val="{00000005-5A90-46C3-A039-7F600B0224A0}"/>
            </c:ext>
          </c:extLst>
        </c:ser>
        <c:ser>
          <c:idx val="6"/>
          <c:order val="6"/>
          <c:tx>
            <c:strRef>
              <c:f>StrategicMap!$A$8</c:f>
              <c:strCache>
                <c:ptCount val="1"/>
                <c:pt idx="0">
                  <c:v>Darden Restaurants</c:v>
                </c:pt>
              </c:strCache>
            </c:strRef>
          </c:tx>
          <c:spPr>
            <a:solidFill>
              <a:srgbClr val="7030A0"/>
            </a:solidFill>
            <a:ln>
              <a:noFill/>
            </a:ln>
            <a:effectLst/>
          </c:spPr>
          <c:invertIfNegative val="0"/>
          <c:xVal>
            <c:numRef>
              <c:f>StrategicMap!$B$8</c:f>
              <c:numCache>
                <c:formatCode>General</c:formatCode>
                <c:ptCount val="1"/>
                <c:pt idx="0">
                  <c:v>8.2000000000000011</c:v>
                </c:pt>
              </c:numCache>
            </c:numRef>
          </c:xVal>
          <c:yVal>
            <c:numRef>
              <c:f>StrategicMap!$C$8</c:f>
              <c:numCache>
                <c:formatCode>_-* #,##0_-;\-* #,##0_-;_-* "-"??_-;_-@_-</c:formatCode>
                <c:ptCount val="1"/>
                <c:pt idx="0">
                  <c:v>175000</c:v>
                </c:pt>
              </c:numCache>
            </c:numRef>
          </c:yVal>
          <c:bubbleSize>
            <c:numRef>
              <c:f>StrategicMap!$D$8</c:f>
              <c:numCache>
                <c:formatCode>_-* #,##0.0_-;\-* #,##0.0_-;_-* "-"??_-;_-@_-</c:formatCode>
                <c:ptCount val="1"/>
                <c:pt idx="0">
                  <c:v>8080.1</c:v>
                </c:pt>
              </c:numCache>
            </c:numRef>
          </c:bubbleSize>
          <c:bubble3D val="0"/>
          <c:extLst>
            <c:ext xmlns:c16="http://schemas.microsoft.com/office/drawing/2014/chart" uri="{C3380CC4-5D6E-409C-BE32-E72D297353CC}">
              <c16:uniqueId val="{00000006-5A90-46C3-A039-7F600B0224A0}"/>
            </c:ext>
          </c:extLst>
        </c:ser>
        <c:ser>
          <c:idx val="8"/>
          <c:order val="8"/>
          <c:tx>
            <c:strRef>
              <c:f>StrategicMap!$A$10</c:f>
              <c:strCache>
                <c:ptCount val="1"/>
                <c:pt idx="0">
                  <c:v>Yum! Brands</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invertIfNegative val="0"/>
          <c:xVal>
            <c:numRef>
              <c:f>StrategicMap!$B$10</c:f>
              <c:numCache>
                <c:formatCode>General</c:formatCode>
                <c:ptCount val="1"/>
                <c:pt idx="0">
                  <c:v>6.2</c:v>
                </c:pt>
              </c:numCache>
            </c:numRef>
          </c:xVal>
          <c:yVal>
            <c:numRef>
              <c:f>StrategicMap!$C$10</c:f>
              <c:numCache>
                <c:formatCode>_-* #,##0_-;\-* #,##0_-;_-* "-"??_-;_-@_-</c:formatCode>
                <c:ptCount val="1"/>
                <c:pt idx="0">
                  <c:v>2381</c:v>
                </c:pt>
              </c:numCache>
            </c:numRef>
          </c:yVal>
          <c:bubbleSize>
            <c:numRef>
              <c:f>StrategicMap!$D$10</c:f>
              <c:numCache>
                <c:formatCode>_-* #,##0.0_-;\-* #,##0.0_-;_-* "-"??_-;_-@_-</c:formatCode>
                <c:ptCount val="1"/>
                <c:pt idx="0">
                  <c:v>5878</c:v>
                </c:pt>
              </c:numCache>
            </c:numRef>
          </c:bubbleSize>
          <c:bubble3D val="0"/>
          <c:extLst>
            <c:ext xmlns:c16="http://schemas.microsoft.com/office/drawing/2014/chart" uri="{C3380CC4-5D6E-409C-BE32-E72D297353CC}">
              <c16:uniqueId val="{00000007-5A90-46C3-A039-7F600B0224A0}"/>
            </c:ext>
          </c:extLst>
        </c:ser>
        <c:dLbls>
          <c:showLegendKey val="0"/>
          <c:showVal val="0"/>
          <c:showCatName val="0"/>
          <c:showSerName val="0"/>
          <c:showPercent val="0"/>
          <c:showBubbleSize val="0"/>
        </c:dLbls>
        <c:bubbleScale val="100"/>
        <c:showNegBubbles val="0"/>
        <c:axId val="478191736"/>
        <c:axId val="478196000"/>
        <c:extLst>
          <c:ext xmlns:c15="http://schemas.microsoft.com/office/drawing/2012/chart" uri="{02D57815-91ED-43cb-92C2-25804820EDAC}">
            <c15:filteredBubbleSeries>
              <c15:ser>
                <c:idx val="7"/>
                <c:order val="7"/>
                <c:tx>
                  <c:strRef>
                    <c:extLst>
                      <c:ext uri="{02D57815-91ED-43cb-92C2-25804820EDAC}">
                        <c15:formulaRef>
                          <c15:sqref>StrategicMap!$A$9</c15:sqref>
                        </c15:formulaRef>
                      </c:ext>
                    </c:extLst>
                    <c:strCache>
                      <c:ptCount val="1"/>
                      <c:pt idx="0">
                        <c:v>McDonald's</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invertIfNegative val="0"/>
                <c:xVal>
                  <c:numRef>
                    <c:extLst>
                      <c:ext uri="{02D57815-91ED-43cb-92C2-25804820EDAC}">
                        <c15:formulaRef>
                          <c15:sqref>StrategicMap!$B$9</c15:sqref>
                        </c15:formulaRef>
                      </c:ext>
                    </c:extLst>
                    <c:numCache>
                      <c:formatCode>General</c:formatCode>
                      <c:ptCount val="1"/>
                      <c:pt idx="0">
                        <c:v>6.8</c:v>
                      </c:pt>
                    </c:numCache>
                  </c:numRef>
                </c:xVal>
                <c:yVal>
                  <c:numRef>
                    <c:extLst>
                      <c:ext uri="{02D57815-91ED-43cb-92C2-25804820EDAC}">
                        <c15:formulaRef>
                          <c15:sqref>StrategicMap!$C$9</c15:sqref>
                        </c15:formulaRef>
                      </c:ext>
                    </c:extLst>
                    <c:numCache>
                      <c:formatCode>_-* #,##0_-;\-* #,##0_-;_-* "-"??_-;_-@_-</c:formatCode>
                      <c:ptCount val="1"/>
                      <c:pt idx="0">
                        <c:v>37241</c:v>
                      </c:pt>
                    </c:numCache>
                  </c:numRef>
                </c:yVal>
                <c:bubbleSize>
                  <c:numRef>
                    <c:extLst>
                      <c:ext uri="{02D57815-91ED-43cb-92C2-25804820EDAC}">
                        <c15:formulaRef>
                          <c15:sqref>StrategicMap!$D$9</c15:sqref>
                        </c15:formulaRef>
                      </c:ext>
                    </c:extLst>
                    <c:numCache>
                      <c:formatCode>_-* #,##0.0_-;\-* #,##0.0_-;_-* "-"??_-;_-@_-</c:formatCode>
                      <c:ptCount val="1"/>
                      <c:pt idx="0">
                        <c:v>22820.400000000001</c:v>
                      </c:pt>
                    </c:numCache>
                  </c:numRef>
                </c:bubbleSize>
                <c:bubble3D val="0"/>
                <c:extLst>
                  <c:ext xmlns:c16="http://schemas.microsoft.com/office/drawing/2014/chart" uri="{C3380CC4-5D6E-409C-BE32-E72D297353CC}">
                    <c16:uniqueId val="{00000008-5A90-46C3-A039-7F600B0224A0}"/>
                  </c:ext>
                </c:extLst>
              </c15:ser>
            </c15:filteredBubbleSeries>
          </c:ext>
        </c:extLst>
      </c:bubbleChart>
      <c:valAx>
        <c:axId val="478191736"/>
        <c:scaling>
          <c:orientation val="minMax"/>
          <c:max val="11"/>
        </c:scaling>
        <c:delete val="0"/>
        <c:axPos val="b"/>
        <c:majorGridlines>
          <c:spPr>
            <a:ln w="9525" cap="flat" cmpd="sng" algn="ctr">
              <a:solidFill>
                <a:schemeClr val="tx2">
                  <a:lumMod val="15000"/>
                  <a:lumOff val="85000"/>
                </a:schemeClr>
              </a:solidFill>
              <a:round/>
            </a:ln>
            <a:effectLst/>
          </c:spPr>
        </c:majorGridlines>
        <c:title>
          <c:tx>
            <c:strRef>
              <c:f>StrategicMap!$B$1</c:f>
              <c:strCache>
                <c:ptCount val="1"/>
                <c:pt idx="0">
                  <c:v>Quality</c:v>
                </c:pt>
              </c:strCache>
            </c:strRef>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one"/>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78196000"/>
        <c:crosses val="autoZero"/>
        <c:crossBetween val="midCat"/>
        <c:majorUnit val="0.25"/>
      </c:valAx>
      <c:valAx>
        <c:axId val="47819600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CA" dirty="0"/>
                  <a:t>Geographic Dispersion</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_-* #,##0_-;\-* #,##0_-;_-* &quot;-&quot;??_-;_-@_-" sourceLinked="1"/>
        <c:majorTickMark val="none"/>
        <c:minorTickMark val="none"/>
        <c:tickLblPos val="none"/>
        <c:spPr>
          <a:noFill/>
          <a:ln>
            <a:solidFill>
              <a:schemeClr val="tx2">
                <a:lumMod val="40000"/>
                <a:lumOff val="60000"/>
              </a:schemeClr>
            </a:solidFill>
          </a:ln>
          <a:effectLst/>
        </c:spPr>
        <c:txPr>
          <a:bodyPr rot="0" spcFirstLastPara="1" vertOverflow="ellipsis" wrap="square" anchor="ctr" anchorCtr="1"/>
          <a:lstStyle/>
          <a:p>
            <a:pPr>
              <a:defRPr sz="1197" b="0" i="0" u="none" strike="noStrike" kern="1200" baseline="0">
                <a:solidFill>
                  <a:schemeClr val="tx2"/>
                </a:solidFill>
                <a:latin typeface="+mn-lt"/>
                <a:ea typeface="+mn-ea"/>
                <a:cs typeface="+mn-cs"/>
              </a:defRPr>
            </a:pPr>
            <a:endParaRPr lang="en-US"/>
          </a:p>
        </c:txPr>
        <c:crossAx val="4781917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'Statistics Data (2)'!$D$50</c:f>
              <c:strCache>
                <c:ptCount val="1"/>
                <c:pt idx="0">
                  <c:v>2015</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D78E-4514-A894-B4311C77521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D78E-4514-A894-B4311C775216}"/>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D78E-4514-A894-B4311C775216}"/>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D78E-4514-A894-B4311C775216}"/>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D78E-4514-A894-B4311C775216}"/>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D78E-4514-A894-B4311C775216}"/>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D78E-4514-A894-B4311C775216}"/>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D78E-4514-A894-B4311C775216}"/>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D78E-4514-A894-B4311C775216}"/>
              </c:ext>
            </c:extLst>
          </c:dPt>
          <c:cat>
            <c:strRef>
              <c:f>'Statistics Data (2)'!$C$51:$C$59</c:f>
              <c:strCache>
                <c:ptCount val="9"/>
                <c:pt idx="0">
                  <c:v>Texas Roadhouse</c:v>
                </c:pt>
                <c:pt idx="1">
                  <c:v>BJ's Restaurants</c:v>
                </c:pt>
                <c:pt idx="2">
                  <c:v>Chipotle Mexican Grill</c:v>
                </c:pt>
                <c:pt idx="3">
                  <c:v>Darden</c:v>
                </c:pt>
                <c:pt idx="4">
                  <c:v>Del Frisco</c:v>
                </c:pt>
                <c:pt idx="5">
                  <c:v>Fiesta Restaurant Group, Inc.</c:v>
                </c:pt>
                <c:pt idx="6">
                  <c:v>Jack in the Box</c:v>
                </c:pt>
                <c:pt idx="7">
                  <c:v>Yum Brands</c:v>
                </c:pt>
                <c:pt idx="8">
                  <c:v>Others</c:v>
                </c:pt>
              </c:strCache>
            </c:strRef>
          </c:cat>
          <c:val>
            <c:numRef>
              <c:f>'Statistics Data (2)'!$D$51:$D$59</c:f>
              <c:numCache>
                <c:formatCode>0.00%</c:formatCode>
                <c:ptCount val="9"/>
                <c:pt idx="0">
                  <c:v>0.01</c:v>
                </c:pt>
                <c:pt idx="1">
                  <c:v>4.0000000000000001E-3</c:v>
                </c:pt>
                <c:pt idx="2">
                  <c:v>0</c:v>
                </c:pt>
                <c:pt idx="3">
                  <c:v>0.03</c:v>
                </c:pt>
                <c:pt idx="4">
                  <c:v>0</c:v>
                </c:pt>
                <c:pt idx="5">
                  <c:v>0</c:v>
                </c:pt>
                <c:pt idx="6">
                  <c:v>0</c:v>
                </c:pt>
                <c:pt idx="7">
                  <c:v>1.3999999999999999E-2</c:v>
                </c:pt>
                <c:pt idx="8">
                  <c:v>0.94199999999999995</c:v>
                </c:pt>
              </c:numCache>
            </c:numRef>
          </c:val>
          <c:extLst>
            <c:ext xmlns:c16="http://schemas.microsoft.com/office/drawing/2014/chart" uri="{C3380CC4-5D6E-409C-BE32-E72D297353CC}">
              <c16:uniqueId val="{00000012-D78E-4514-A894-B4311C77521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'Statistics Data (2)'!$E$50</c:f>
              <c:strCache>
                <c:ptCount val="1"/>
                <c:pt idx="0">
                  <c:v>2016</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24C-4848-A0B9-76973B79015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024C-4848-A0B9-76973B79015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024C-4848-A0B9-76973B79015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024C-4848-A0B9-76973B790152}"/>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024C-4848-A0B9-76973B790152}"/>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024C-4848-A0B9-76973B790152}"/>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024C-4848-A0B9-76973B790152}"/>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024C-4848-A0B9-76973B790152}"/>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024C-4848-A0B9-76973B790152}"/>
              </c:ext>
            </c:extLst>
          </c:dPt>
          <c:cat>
            <c:strRef>
              <c:f>'Statistics Data (2)'!$C$51:$C$59</c:f>
              <c:strCache>
                <c:ptCount val="9"/>
                <c:pt idx="0">
                  <c:v>Texas Roadhouse</c:v>
                </c:pt>
                <c:pt idx="1">
                  <c:v>BJ's Restaurants</c:v>
                </c:pt>
                <c:pt idx="2">
                  <c:v>Chipotle Mexican Grill</c:v>
                </c:pt>
                <c:pt idx="3">
                  <c:v>Darden</c:v>
                </c:pt>
                <c:pt idx="4">
                  <c:v>Del Frisco</c:v>
                </c:pt>
                <c:pt idx="5">
                  <c:v>Fiesta Restaurant Group, Inc.</c:v>
                </c:pt>
                <c:pt idx="6">
                  <c:v>Jack in the Box</c:v>
                </c:pt>
                <c:pt idx="7">
                  <c:v>Yum Brands</c:v>
                </c:pt>
                <c:pt idx="8">
                  <c:v>Others</c:v>
                </c:pt>
              </c:strCache>
            </c:strRef>
          </c:cat>
          <c:val>
            <c:numRef>
              <c:f>'Statistics Data (2)'!$E$51:$E$59</c:f>
              <c:numCache>
                <c:formatCode>0.00%</c:formatCode>
                <c:ptCount val="9"/>
                <c:pt idx="0">
                  <c:v>1.1000000000000001E-2</c:v>
                </c:pt>
                <c:pt idx="1">
                  <c:v>4.0000000000000001E-3</c:v>
                </c:pt>
                <c:pt idx="2">
                  <c:v>0</c:v>
                </c:pt>
                <c:pt idx="3">
                  <c:v>3.1E-2</c:v>
                </c:pt>
                <c:pt idx="4">
                  <c:v>0</c:v>
                </c:pt>
                <c:pt idx="5">
                  <c:v>0</c:v>
                </c:pt>
                <c:pt idx="6">
                  <c:v>0</c:v>
                </c:pt>
                <c:pt idx="7">
                  <c:v>1.3999999999999999E-2</c:v>
                </c:pt>
                <c:pt idx="8">
                  <c:v>0.94</c:v>
                </c:pt>
              </c:numCache>
            </c:numRef>
          </c:val>
          <c:extLst>
            <c:ext xmlns:c16="http://schemas.microsoft.com/office/drawing/2014/chart" uri="{C3380CC4-5D6E-409C-BE32-E72D297353CC}">
              <c16:uniqueId val="{00000012-024C-4848-A0B9-76973B79015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'Statistics Data (2)'!$F$50</c:f>
              <c:strCache>
                <c:ptCount val="1"/>
                <c:pt idx="0">
                  <c:v>2017</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3E7-4779-88F8-2E5034676B8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03E7-4779-88F8-2E5034676B8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03E7-4779-88F8-2E5034676B89}"/>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03E7-4779-88F8-2E5034676B89}"/>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03E7-4779-88F8-2E5034676B89}"/>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03E7-4779-88F8-2E5034676B89}"/>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03E7-4779-88F8-2E5034676B89}"/>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03E7-4779-88F8-2E5034676B89}"/>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03E7-4779-88F8-2E5034676B89}"/>
              </c:ext>
            </c:extLst>
          </c:dPt>
          <c:cat>
            <c:strRef>
              <c:f>'Statistics Data (2)'!$C$51:$C$59</c:f>
              <c:strCache>
                <c:ptCount val="9"/>
                <c:pt idx="0">
                  <c:v>Texas Roadhouse</c:v>
                </c:pt>
                <c:pt idx="1">
                  <c:v>BJ's Restaurants</c:v>
                </c:pt>
                <c:pt idx="2">
                  <c:v>Chipotle Mexican Grill</c:v>
                </c:pt>
                <c:pt idx="3">
                  <c:v>Darden</c:v>
                </c:pt>
                <c:pt idx="4">
                  <c:v>Del Frisco</c:v>
                </c:pt>
                <c:pt idx="5">
                  <c:v>Fiesta Restaurant Group, Inc.</c:v>
                </c:pt>
                <c:pt idx="6">
                  <c:v>Jack in the Box</c:v>
                </c:pt>
                <c:pt idx="7">
                  <c:v>Yum Brands</c:v>
                </c:pt>
                <c:pt idx="8">
                  <c:v>Others</c:v>
                </c:pt>
              </c:strCache>
            </c:strRef>
          </c:cat>
          <c:val>
            <c:numRef>
              <c:f>'Statistics Data (2)'!$F$51:$F$59</c:f>
              <c:numCache>
                <c:formatCode>0.00%</c:formatCode>
                <c:ptCount val="9"/>
                <c:pt idx="0">
                  <c:v>1.1000000000000001E-2</c:v>
                </c:pt>
                <c:pt idx="1">
                  <c:v>5.0000000000000001E-3</c:v>
                </c:pt>
                <c:pt idx="2">
                  <c:v>0</c:v>
                </c:pt>
                <c:pt idx="3">
                  <c:v>3.1E-2</c:v>
                </c:pt>
                <c:pt idx="4">
                  <c:v>0</c:v>
                </c:pt>
                <c:pt idx="5">
                  <c:v>0</c:v>
                </c:pt>
                <c:pt idx="6">
                  <c:v>0</c:v>
                </c:pt>
                <c:pt idx="7">
                  <c:v>1.3000000000000001E-2</c:v>
                </c:pt>
                <c:pt idx="8">
                  <c:v>0.94</c:v>
                </c:pt>
              </c:numCache>
            </c:numRef>
          </c:val>
          <c:extLst>
            <c:ext xmlns:c16="http://schemas.microsoft.com/office/drawing/2014/chart" uri="{C3380CC4-5D6E-409C-BE32-E72D297353CC}">
              <c16:uniqueId val="{00000012-03E7-4779-88F8-2E5034676B8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Instagram Engagement</a:t>
            </a:r>
          </a:p>
          <a:p>
            <a:pPr>
              <a:defRPr/>
            </a:pPr>
            <a:r>
              <a:rPr lang="en-CA" sz="1200" b="0"/>
              <a:t>(As of Oct 12, 2018)</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Advertising!$B$30</c:f>
              <c:strCache>
                <c:ptCount val="1"/>
                <c:pt idx="0">
                  <c:v>Followers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Advertising!$A$31:$A$39</c:f>
              <c:strCache>
                <c:ptCount val="9"/>
                <c:pt idx="0">
                  <c:v>Texas Roadhouse</c:v>
                </c:pt>
                <c:pt idx="1">
                  <c:v>Jack in the Box</c:v>
                </c:pt>
                <c:pt idx="2">
                  <c:v>BJ's Restaurants</c:v>
                </c:pt>
                <c:pt idx="3">
                  <c:v>Chipotle Mexican Grill</c:v>
                </c:pt>
                <c:pt idx="4">
                  <c:v>Del Frisco</c:v>
                </c:pt>
                <c:pt idx="5">
                  <c:v>Olive Garden</c:v>
                </c:pt>
                <c:pt idx="6">
                  <c:v>KFC</c:v>
                </c:pt>
                <c:pt idx="7">
                  <c:v>Taco Cabana</c:v>
                </c:pt>
                <c:pt idx="8">
                  <c:v>Pollo Tropical</c:v>
                </c:pt>
              </c:strCache>
            </c:strRef>
          </c:cat>
          <c:val>
            <c:numRef>
              <c:f>Advertising!$B$31:$B$39</c:f>
              <c:numCache>
                <c:formatCode>_(* #,##0_);_(* \(#,##0\);_(* "-"??_);_(@_)</c:formatCode>
                <c:ptCount val="9"/>
                <c:pt idx="0">
                  <c:v>79605</c:v>
                </c:pt>
                <c:pt idx="1">
                  <c:v>137646</c:v>
                </c:pt>
                <c:pt idx="2">
                  <c:v>54148</c:v>
                </c:pt>
                <c:pt idx="3">
                  <c:v>606377</c:v>
                </c:pt>
                <c:pt idx="4">
                  <c:v>18557</c:v>
                </c:pt>
                <c:pt idx="5">
                  <c:v>525471</c:v>
                </c:pt>
                <c:pt idx="6">
                  <c:v>1330824</c:v>
                </c:pt>
                <c:pt idx="7">
                  <c:v>12153</c:v>
                </c:pt>
                <c:pt idx="8">
                  <c:v>7718</c:v>
                </c:pt>
              </c:numCache>
            </c:numRef>
          </c:val>
          <c:extLst>
            <c:ext xmlns:c16="http://schemas.microsoft.com/office/drawing/2014/chart" uri="{C3380CC4-5D6E-409C-BE32-E72D297353CC}">
              <c16:uniqueId val="{00000000-931F-4454-8FD6-EADC9A59EF61}"/>
            </c:ext>
          </c:extLst>
        </c:ser>
        <c:dLbls>
          <c:showLegendKey val="0"/>
          <c:showVal val="0"/>
          <c:showCatName val="0"/>
          <c:showSerName val="0"/>
          <c:showPercent val="0"/>
          <c:showBubbleSize val="0"/>
        </c:dLbls>
        <c:gapWidth val="219"/>
        <c:overlap val="-27"/>
        <c:axId val="-1476342048"/>
        <c:axId val="-1476006224"/>
      </c:barChart>
      <c:lineChart>
        <c:grouping val="standard"/>
        <c:varyColors val="0"/>
        <c:ser>
          <c:idx val="1"/>
          <c:order val="1"/>
          <c:tx>
            <c:strRef>
              <c:f>Advertising!$C$30</c:f>
              <c:strCache>
                <c:ptCount val="1"/>
                <c:pt idx="0">
                  <c:v>Posts</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cat>
            <c:strRef>
              <c:f>Advertising!$A$31:$A$39</c:f>
              <c:strCache>
                <c:ptCount val="9"/>
                <c:pt idx="0">
                  <c:v>Texas Roadhouse</c:v>
                </c:pt>
                <c:pt idx="1">
                  <c:v>Jack in the Box</c:v>
                </c:pt>
                <c:pt idx="2">
                  <c:v>BJ's Restaurants</c:v>
                </c:pt>
                <c:pt idx="3">
                  <c:v>Chipotle Mexican Grill</c:v>
                </c:pt>
                <c:pt idx="4">
                  <c:v>Del Frisco</c:v>
                </c:pt>
                <c:pt idx="5">
                  <c:v>Olive Garden</c:v>
                </c:pt>
                <c:pt idx="6">
                  <c:v>KFC</c:v>
                </c:pt>
                <c:pt idx="7">
                  <c:v>Taco Cabana</c:v>
                </c:pt>
                <c:pt idx="8">
                  <c:v>Pollo Tropical</c:v>
                </c:pt>
              </c:strCache>
            </c:strRef>
          </c:cat>
          <c:val>
            <c:numRef>
              <c:f>Advertising!$C$31:$C$39</c:f>
              <c:numCache>
                <c:formatCode>_(* #,##0_);_(* \(#,##0\);_(* "-"??_);_(@_)</c:formatCode>
                <c:ptCount val="9"/>
                <c:pt idx="0">
                  <c:v>535</c:v>
                </c:pt>
                <c:pt idx="1">
                  <c:v>830</c:v>
                </c:pt>
                <c:pt idx="2">
                  <c:v>1469</c:v>
                </c:pt>
                <c:pt idx="3">
                  <c:v>851</c:v>
                </c:pt>
                <c:pt idx="4">
                  <c:v>685</c:v>
                </c:pt>
                <c:pt idx="5">
                  <c:v>1617</c:v>
                </c:pt>
                <c:pt idx="6">
                  <c:v>635</c:v>
                </c:pt>
                <c:pt idx="7">
                  <c:v>1047</c:v>
                </c:pt>
                <c:pt idx="8">
                  <c:v>475</c:v>
                </c:pt>
              </c:numCache>
            </c:numRef>
          </c:val>
          <c:smooth val="0"/>
          <c:extLst>
            <c:ext xmlns:c16="http://schemas.microsoft.com/office/drawing/2014/chart" uri="{C3380CC4-5D6E-409C-BE32-E72D297353CC}">
              <c16:uniqueId val="{00000001-931F-4454-8FD6-EADC9A59EF61}"/>
            </c:ext>
          </c:extLst>
        </c:ser>
        <c:dLbls>
          <c:showLegendKey val="0"/>
          <c:showVal val="0"/>
          <c:showCatName val="0"/>
          <c:showSerName val="0"/>
          <c:showPercent val="0"/>
          <c:showBubbleSize val="0"/>
        </c:dLbls>
        <c:marker val="1"/>
        <c:smooth val="0"/>
        <c:axId val="-1518646800"/>
        <c:axId val="-1518649616"/>
      </c:lineChart>
      <c:catAx>
        <c:axId val="-14763420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6006224"/>
        <c:crosses val="autoZero"/>
        <c:auto val="1"/>
        <c:lblAlgn val="ctr"/>
        <c:lblOffset val="100"/>
        <c:noMultiLvlLbl val="0"/>
      </c:catAx>
      <c:valAx>
        <c:axId val="-147600622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CA"/>
                  <a:t>Number of Followers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6342048"/>
        <c:crosses val="autoZero"/>
        <c:crossBetween val="between"/>
        <c:dispUnits>
          <c:builtInUnit val="millions"/>
          <c:dispUnitsLbl>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dispUnitsLbl>
        </c:dispUnits>
      </c:valAx>
      <c:valAx>
        <c:axId val="-1518649616"/>
        <c:scaling>
          <c:orientation val="minMax"/>
        </c:scaling>
        <c:delete val="0"/>
        <c:axPos val="r"/>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CA"/>
                  <a:t>Number of Posts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8646800"/>
        <c:crosses val="max"/>
        <c:crossBetween val="between"/>
      </c:valAx>
      <c:catAx>
        <c:axId val="-1518646800"/>
        <c:scaling>
          <c:orientation val="minMax"/>
        </c:scaling>
        <c:delete val="1"/>
        <c:axPos val="b"/>
        <c:numFmt formatCode="General" sourceLinked="1"/>
        <c:majorTickMark val="none"/>
        <c:minorTickMark val="none"/>
        <c:tickLblPos val="nextTo"/>
        <c:crossAx val="-151864961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Google</a:t>
            </a:r>
            <a:r>
              <a:rPr lang="en-CA" baseline="0"/>
              <a:t> Search Trend</a:t>
            </a:r>
          </a:p>
          <a:p>
            <a:pPr>
              <a:defRPr/>
            </a:pPr>
            <a:r>
              <a:rPr lang="en-CA" sz="1100" b="0" baseline="0"/>
              <a:t>(2015-Present)</a:t>
            </a:r>
            <a:endParaRPr lang="en-CA" sz="1100" b="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'[Marketing-data.xlsx]multiTimeline'!$B$3</c:f>
              <c:strCache>
                <c:ptCount val="1"/>
                <c:pt idx="0">
                  <c:v>Pollo Tropical</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'[Marketing-data.xlsx]multiTimeline'!$A$4:$A$264</c:f>
              <c:numCache>
                <c:formatCode>m/d/yyyy</c:formatCode>
                <c:ptCount val="197"/>
                <c:pt idx="0">
                  <c:v>42008</c:v>
                </c:pt>
                <c:pt idx="1">
                  <c:v>42015</c:v>
                </c:pt>
                <c:pt idx="2">
                  <c:v>42022</c:v>
                </c:pt>
                <c:pt idx="3">
                  <c:v>42029</c:v>
                </c:pt>
                <c:pt idx="4">
                  <c:v>42036</c:v>
                </c:pt>
                <c:pt idx="5">
                  <c:v>42043</c:v>
                </c:pt>
                <c:pt idx="6">
                  <c:v>42050</c:v>
                </c:pt>
                <c:pt idx="7">
                  <c:v>42057</c:v>
                </c:pt>
                <c:pt idx="8">
                  <c:v>42064</c:v>
                </c:pt>
                <c:pt idx="9">
                  <c:v>42071</c:v>
                </c:pt>
                <c:pt idx="10">
                  <c:v>42078</c:v>
                </c:pt>
                <c:pt idx="11">
                  <c:v>42085</c:v>
                </c:pt>
                <c:pt idx="12">
                  <c:v>42092</c:v>
                </c:pt>
                <c:pt idx="13">
                  <c:v>42099</c:v>
                </c:pt>
                <c:pt idx="14">
                  <c:v>42106</c:v>
                </c:pt>
                <c:pt idx="15">
                  <c:v>42113</c:v>
                </c:pt>
                <c:pt idx="16">
                  <c:v>42120</c:v>
                </c:pt>
                <c:pt idx="17">
                  <c:v>42127</c:v>
                </c:pt>
                <c:pt idx="18">
                  <c:v>42134</c:v>
                </c:pt>
                <c:pt idx="19">
                  <c:v>42141</c:v>
                </c:pt>
                <c:pt idx="20">
                  <c:v>42148</c:v>
                </c:pt>
                <c:pt idx="21">
                  <c:v>42155</c:v>
                </c:pt>
                <c:pt idx="22">
                  <c:v>42162</c:v>
                </c:pt>
                <c:pt idx="23">
                  <c:v>42169</c:v>
                </c:pt>
                <c:pt idx="24">
                  <c:v>42176</c:v>
                </c:pt>
                <c:pt idx="25">
                  <c:v>42183</c:v>
                </c:pt>
                <c:pt idx="26">
                  <c:v>42190</c:v>
                </c:pt>
                <c:pt idx="27">
                  <c:v>42197</c:v>
                </c:pt>
                <c:pt idx="28">
                  <c:v>42204</c:v>
                </c:pt>
                <c:pt idx="29">
                  <c:v>42211</c:v>
                </c:pt>
                <c:pt idx="30">
                  <c:v>42218</c:v>
                </c:pt>
                <c:pt idx="31">
                  <c:v>42225</c:v>
                </c:pt>
                <c:pt idx="32">
                  <c:v>42232</c:v>
                </c:pt>
                <c:pt idx="33">
                  <c:v>42239</c:v>
                </c:pt>
                <c:pt idx="34">
                  <c:v>42246</c:v>
                </c:pt>
                <c:pt idx="35">
                  <c:v>42253</c:v>
                </c:pt>
                <c:pt idx="36">
                  <c:v>42260</c:v>
                </c:pt>
                <c:pt idx="37">
                  <c:v>42267</c:v>
                </c:pt>
                <c:pt idx="38">
                  <c:v>42274</c:v>
                </c:pt>
                <c:pt idx="39">
                  <c:v>42281</c:v>
                </c:pt>
                <c:pt idx="40">
                  <c:v>42288</c:v>
                </c:pt>
                <c:pt idx="41">
                  <c:v>42295</c:v>
                </c:pt>
                <c:pt idx="42">
                  <c:v>42302</c:v>
                </c:pt>
                <c:pt idx="43">
                  <c:v>42309</c:v>
                </c:pt>
                <c:pt idx="44">
                  <c:v>42316</c:v>
                </c:pt>
                <c:pt idx="45">
                  <c:v>42323</c:v>
                </c:pt>
                <c:pt idx="46">
                  <c:v>42330</c:v>
                </c:pt>
                <c:pt idx="47">
                  <c:v>42337</c:v>
                </c:pt>
                <c:pt idx="48">
                  <c:v>42344</c:v>
                </c:pt>
                <c:pt idx="49">
                  <c:v>42351</c:v>
                </c:pt>
                <c:pt idx="50">
                  <c:v>42358</c:v>
                </c:pt>
                <c:pt idx="51">
                  <c:v>42365</c:v>
                </c:pt>
                <c:pt idx="52">
                  <c:v>42372</c:v>
                </c:pt>
                <c:pt idx="53">
                  <c:v>42379</c:v>
                </c:pt>
                <c:pt idx="54">
                  <c:v>42386</c:v>
                </c:pt>
                <c:pt idx="55">
                  <c:v>42393</c:v>
                </c:pt>
                <c:pt idx="56">
                  <c:v>42400</c:v>
                </c:pt>
                <c:pt idx="57">
                  <c:v>42407</c:v>
                </c:pt>
                <c:pt idx="58">
                  <c:v>42414</c:v>
                </c:pt>
                <c:pt idx="59">
                  <c:v>42421</c:v>
                </c:pt>
                <c:pt idx="60">
                  <c:v>42428</c:v>
                </c:pt>
                <c:pt idx="61">
                  <c:v>42435</c:v>
                </c:pt>
                <c:pt idx="62">
                  <c:v>42442</c:v>
                </c:pt>
                <c:pt idx="63">
                  <c:v>42449</c:v>
                </c:pt>
                <c:pt idx="64">
                  <c:v>42456</c:v>
                </c:pt>
                <c:pt idx="65">
                  <c:v>42463</c:v>
                </c:pt>
                <c:pt idx="66">
                  <c:v>42470</c:v>
                </c:pt>
                <c:pt idx="67">
                  <c:v>42477</c:v>
                </c:pt>
                <c:pt idx="68">
                  <c:v>42484</c:v>
                </c:pt>
                <c:pt idx="69">
                  <c:v>42491</c:v>
                </c:pt>
                <c:pt idx="70">
                  <c:v>42498</c:v>
                </c:pt>
                <c:pt idx="71">
                  <c:v>42505</c:v>
                </c:pt>
                <c:pt idx="72">
                  <c:v>42512</c:v>
                </c:pt>
                <c:pt idx="73">
                  <c:v>42519</c:v>
                </c:pt>
                <c:pt idx="74">
                  <c:v>42526</c:v>
                </c:pt>
                <c:pt idx="75">
                  <c:v>42533</c:v>
                </c:pt>
                <c:pt idx="76">
                  <c:v>42540</c:v>
                </c:pt>
                <c:pt idx="77">
                  <c:v>42547</c:v>
                </c:pt>
                <c:pt idx="78">
                  <c:v>42554</c:v>
                </c:pt>
                <c:pt idx="79">
                  <c:v>42561</c:v>
                </c:pt>
                <c:pt idx="80">
                  <c:v>42568</c:v>
                </c:pt>
                <c:pt idx="81">
                  <c:v>42575</c:v>
                </c:pt>
                <c:pt idx="82">
                  <c:v>42582</c:v>
                </c:pt>
                <c:pt idx="83">
                  <c:v>42589</c:v>
                </c:pt>
                <c:pt idx="84">
                  <c:v>42596</c:v>
                </c:pt>
                <c:pt idx="85">
                  <c:v>42603</c:v>
                </c:pt>
                <c:pt idx="86">
                  <c:v>42610</c:v>
                </c:pt>
                <c:pt idx="87">
                  <c:v>42617</c:v>
                </c:pt>
                <c:pt idx="88">
                  <c:v>42624</c:v>
                </c:pt>
                <c:pt idx="89">
                  <c:v>42631</c:v>
                </c:pt>
                <c:pt idx="90">
                  <c:v>42638</c:v>
                </c:pt>
                <c:pt idx="91">
                  <c:v>42645</c:v>
                </c:pt>
                <c:pt idx="92">
                  <c:v>42652</c:v>
                </c:pt>
                <c:pt idx="93">
                  <c:v>42659</c:v>
                </c:pt>
                <c:pt idx="94">
                  <c:v>42666</c:v>
                </c:pt>
                <c:pt idx="95">
                  <c:v>42673</c:v>
                </c:pt>
                <c:pt idx="96">
                  <c:v>42680</c:v>
                </c:pt>
                <c:pt idx="97">
                  <c:v>42687</c:v>
                </c:pt>
                <c:pt idx="98">
                  <c:v>42694</c:v>
                </c:pt>
                <c:pt idx="99">
                  <c:v>42701</c:v>
                </c:pt>
                <c:pt idx="100">
                  <c:v>42708</c:v>
                </c:pt>
                <c:pt idx="101">
                  <c:v>42715</c:v>
                </c:pt>
                <c:pt idx="102">
                  <c:v>42722</c:v>
                </c:pt>
                <c:pt idx="103">
                  <c:v>42729</c:v>
                </c:pt>
                <c:pt idx="104">
                  <c:v>42736</c:v>
                </c:pt>
                <c:pt idx="105">
                  <c:v>42743</c:v>
                </c:pt>
                <c:pt idx="106">
                  <c:v>42750</c:v>
                </c:pt>
                <c:pt idx="107">
                  <c:v>42757</c:v>
                </c:pt>
                <c:pt idx="108">
                  <c:v>42764</c:v>
                </c:pt>
                <c:pt idx="109">
                  <c:v>42771</c:v>
                </c:pt>
                <c:pt idx="110">
                  <c:v>42778</c:v>
                </c:pt>
                <c:pt idx="111">
                  <c:v>42785</c:v>
                </c:pt>
                <c:pt idx="112">
                  <c:v>42792</c:v>
                </c:pt>
                <c:pt idx="113">
                  <c:v>42799</c:v>
                </c:pt>
                <c:pt idx="114">
                  <c:v>42806</c:v>
                </c:pt>
                <c:pt idx="115">
                  <c:v>42813</c:v>
                </c:pt>
                <c:pt idx="116">
                  <c:v>42820</c:v>
                </c:pt>
                <c:pt idx="117">
                  <c:v>42827</c:v>
                </c:pt>
                <c:pt idx="118">
                  <c:v>42834</c:v>
                </c:pt>
                <c:pt idx="119">
                  <c:v>42841</c:v>
                </c:pt>
                <c:pt idx="120">
                  <c:v>42848</c:v>
                </c:pt>
                <c:pt idx="121">
                  <c:v>42855</c:v>
                </c:pt>
                <c:pt idx="122">
                  <c:v>42862</c:v>
                </c:pt>
                <c:pt idx="123">
                  <c:v>42869</c:v>
                </c:pt>
                <c:pt idx="124">
                  <c:v>42876</c:v>
                </c:pt>
                <c:pt idx="125">
                  <c:v>42883</c:v>
                </c:pt>
                <c:pt idx="126">
                  <c:v>42890</c:v>
                </c:pt>
                <c:pt idx="127">
                  <c:v>42897</c:v>
                </c:pt>
                <c:pt idx="128">
                  <c:v>42904</c:v>
                </c:pt>
                <c:pt idx="129">
                  <c:v>42911</c:v>
                </c:pt>
                <c:pt idx="130">
                  <c:v>42918</c:v>
                </c:pt>
                <c:pt idx="131">
                  <c:v>42925</c:v>
                </c:pt>
                <c:pt idx="132">
                  <c:v>42932</c:v>
                </c:pt>
                <c:pt idx="133">
                  <c:v>42939</c:v>
                </c:pt>
                <c:pt idx="134">
                  <c:v>42946</c:v>
                </c:pt>
                <c:pt idx="135">
                  <c:v>42953</c:v>
                </c:pt>
                <c:pt idx="136">
                  <c:v>42960</c:v>
                </c:pt>
                <c:pt idx="137">
                  <c:v>42967</c:v>
                </c:pt>
                <c:pt idx="138">
                  <c:v>42974</c:v>
                </c:pt>
                <c:pt idx="139">
                  <c:v>42981</c:v>
                </c:pt>
                <c:pt idx="140">
                  <c:v>42988</c:v>
                </c:pt>
                <c:pt idx="141">
                  <c:v>42995</c:v>
                </c:pt>
                <c:pt idx="142">
                  <c:v>43002</c:v>
                </c:pt>
                <c:pt idx="143">
                  <c:v>43009</c:v>
                </c:pt>
                <c:pt idx="144">
                  <c:v>43016</c:v>
                </c:pt>
                <c:pt idx="145">
                  <c:v>43023</c:v>
                </c:pt>
                <c:pt idx="146">
                  <c:v>43030</c:v>
                </c:pt>
                <c:pt idx="147">
                  <c:v>43037</c:v>
                </c:pt>
                <c:pt idx="148">
                  <c:v>43044</c:v>
                </c:pt>
                <c:pt idx="149">
                  <c:v>43051</c:v>
                </c:pt>
                <c:pt idx="150">
                  <c:v>43058</c:v>
                </c:pt>
                <c:pt idx="151">
                  <c:v>43065</c:v>
                </c:pt>
                <c:pt idx="152">
                  <c:v>43072</c:v>
                </c:pt>
                <c:pt idx="153">
                  <c:v>43079</c:v>
                </c:pt>
                <c:pt idx="154">
                  <c:v>43086</c:v>
                </c:pt>
                <c:pt idx="155">
                  <c:v>43093</c:v>
                </c:pt>
                <c:pt idx="156">
                  <c:v>43100</c:v>
                </c:pt>
                <c:pt idx="157">
                  <c:v>43107</c:v>
                </c:pt>
                <c:pt idx="158">
                  <c:v>43114</c:v>
                </c:pt>
                <c:pt idx="159">
                  <c:v>43121</c:v>
                </c:pt>
                <c:pt idx="160">
                  <c:v>43128</c:v>
                </c:pt>
                <c:pt idx="161">
                  <c:v>43135</c:v>
                </c:pt>
                <c:pt idx="162">
                  <c:v>43142</c:v>
                </c:pt>
                <c:pt idx="163">
                  <c:v>43149</c:v>
                </c:pt>
                <c:pt idx="164">
                  <c:v>43156</c:v>
                </c:pt>
                <c:pt idx="165">
                  <c:v>43163</c:v>
                </c:pt>
                <c:pt idx="166">
                  <c:v>43170</c:v>
                </c:pt>
                <c:pt idx="167">
                  <c:v>43177</c:v>
                </c:pt>
                <c:pt idx="168">
                  <c:v>43184</c:v>
                </c:pt>
                <c:pt idx="169">
                  <c:v>43191</c:v>
                </c:pt>
                <c:pt idx="170">
                  <c:v>43198</c:v>
                </c:pt>
                <c:pt idx="171">
                  <c:v>43205</c:v>
                </c:pt>
                <c:pt idx="172">
                  <c:v>43212</c:v>
                </c:pt>
                <c:pt idx="173">
                  <c:v>43219</c:v>
                </c:pt>
                <c:pt idx="174">
                  <c:v>43226</c:v>
                </c:pt>
                <c:pt idx="175">
                  <c:v>43233</c:v>
                </c:pt>
                <c:pt idx="176">
                  <c:v>43240</c:v>
                </c:pt>
                <c:pt idx="177">
                  <c:v>43247</c:v>
                </c:pt>
                <c:pt idx="178">
                  <c:v>43254</c:v>
                </c:pt>
                <c:pt idx="179">
                  <c:v>43261</c:v>
                </c:pt>
                <c:pt idx="180">
                  <c:v>43268</c:v>
                </c:pt>
                <c:pt idx="181">
                  <c:v>43275</c:v>
                </c:pt>
                <c:pt idx="182">
                  <c:v>43282</c:v>
                </c:pt>
                <c:pt idx="183">
                  <c:v>43289</c:v>
                </c:pt>
                <c:pt idx="184">
                  <c:v>43296</c:v>
                </c:pt>
                <c:pt idx="185">
                  <c:v>43303</c:v>
                </c:pt>
                <c:pt idx="186">
                  <c:v>43310</c:v>
                </c:pt>
                <c:pt idx="187">
                  <c:v>43317</c:v>
                </c:pt>
                <c:pt idx="188">
                  <c:v>43324</c:v>
                </c:pt>
                <c:pt idx="189">
                  <c:v>43331</c:v>
                </c:pt>
                <c:pt idx="190">
                  <c:v>43338</c:v>
                </c:pt>
                <c:pt idx="191">
                  <c:v>43345</c:v>
                </c:pt>
                <c:pt idx="192">
                  <c:v>43352</c:v>
                </c:pt>
                <c:pt idx="193">
                  <c:v>43359</c:v>
                </c:pt>
                <c:pt idx="194">
                  <c:v>43366</c:v>
                </c:pt>
                <c:pt idx="195">
                  <c:v>43373</c:v>
                </c:pt>
                <c:pt idx="196">
                  <c:v>43380</c:v>
                </c:pt>
              </c:numCache>
            </c:numRef>
          </c:cat>
          <c:val>
            <c:numRef>
              <c:f>'[Marketing-data.xlsx]multiTimeline'!$B$4:$B$264</c:f>
              <c:numCache>
                <c:formatCode>General</c:formatCode>
                <c:ptCount val="197"/>
                <c:pt idx="0">
                  <c:v>2</c:v>
                </c:pt>
                <c:pt idx="1">
                  <c:v>2</c:v>
                </c:pt>
                <c:pt idx="2">
                  <c:v>2</c:v>
                </c:pt>
                <c:pt idx="3">
                  <c:v>3</c:v>
                </c:pt>
                <c:pt idx="4">
                  <c:v>2</c:v>
                </c:pt>
                <c:pt idx="5">
                  <c:v>2</c:v>
                </c:pt>
                <c:pt idx="6">
                  <c:v>2</c:v>
                </c:pt>
                <c:pt idx="7">
                  <c:v>2</c:v>
                </c:pt>
                <c:pt idx="8">
                  <c:v>2</c:v>
                </c:pt>
                <c:pt idx="9">
                  <c:v>3</c:v>
                </c:pt>
                <c:pt idx="10">
                  <c:v>2</c:v>
                </c:pt>
                <c:pt idx="11">
                  <c:v>3</c:v>
                </c:pt>
                <c:pt idx="12">
                  <c:v>3</c:v>
                </c:pt>
                <c:pt idx="13">
                  <c:v>2</c:v>
                </c:pt>
                <c:pt idx="14">
                  <c:v>2</c:v>
                </c:pt>
                <c:pt idx="15">
                  <c:v>2</c:v>
                </c:pt>
                <c:pt idx="16">
                  <c:v>2</c:v>
                </c:pt>
                <c:pt idx="17">
                  <c:v>3</c:v>
                </c:pt>
                <c:pt idx="18">
                  <c:v>3</c:v>
                </c:pt>
                <c:pt idx="19">
                  <c:v>2</c:v>
                </c:pt>
                <c:pt idx="20">
                  <c:v>3</c:v>
                </c:pt>
                <c:pt idx="21">
                  <c:v>3</c:v>
                </c:pt>
                <c:pt idx="22">
                  <c:v>3</c:v>
                </c:pt>
                <c:pt idx="23">
                  <c:v>3</c:v>
                </c:pt>
                <c:pt idx="24">
                  <c:v>3</c:v>
                </c:pt>
                <c:pt idx="25">
                  <c:v>2</c:v>
                </c:pt>
                <c:pt idx="26">
                  <c:v>3</c:v>
                </c:pt>
                <c:pt idx="27">
                  <c:v>3</c:v>
                </c:pt>
                <c:pt idx="28">
                  <c:v>3</c:v>
                </c:pt>
                <c:pt idx="29">
                  <c:v>3</c:v>
                </c:pt>
                <c:pt idx="30">
                  <c:v>3</c:v>
                </c:pt>
                <c:pt idx="31">
                  <c:v>3</c:v>
                </c:pt>
                <c:pt idx="32">
                  <c:v>3</c:v>
                </c:pt>
                <c:pt idx="33">
                  <c:v>3</c:v>
                </c:pt>
                <c:pt idx="34">
                  <c:v>3</c:v>
                </c:pt>
                <c:pt idx="35">
                  <c:v>3</c:v>
                </c:pt>
                <c:pt idx="36">
                  <c:v>3</c:v>
                </c:pt>
                <c:pt idx="37">
                  <c:v>3</c:v>
                </c:pt>
                <c:pt idx="38">
                  <c:v>2</c:v>
                </c:pt>
                <c:pt idx="39">
                  <c:v>2</c:v>
                </c:pt>
                <c:pt idx="40">
                  <c:v>2</c:v>
                </c:pt>
                <c:pt idx="41">
                  <c:v>2</c:v>
                </c:pt>
                <c:pt idx="42">
                  <c:v>2</c:v>
                </c:pt>
                <c:pt idx="43">
                  <c:v>3</c:v>
                </c:pt>
                <c:pt idx="44">
                  <c:v>3</c:v>
                </c:pt>
                <c:pt idx="45">
                  <c:v>2</c:v>
                </c:pt>
                <c:pt idx="46">
                  <c:v>2</c:v>
                </c:pt>
                <c:pt idx="47">
                  <c:v>2</c:v>
                </c:pt>
                <c:pt idx="48">
                  <c:v>2</c:v>
                </c:pt>
                <c:pt idx="49">
                  <c:v>2</c:v>
                </c:pt>
                <c:pt idx="50">
                  <c:v>3</c:v>
                </c:pt>
                <c:pt idx="51">
                  <c:v>3</c:v>
                </c:pt>
                <c:pt idx="52">
                  <c:v>3</c:v>
                </c:pt>
                <c:pt idx="53">
                  <c:v>3</c:v>
                </c:pt>
                <c:pt idx="54">
                  <c:v>3</c:v>
                </c:pt>
                <c:pt idx="55">
                  <c:v>3</c:v>
                </c:pt>
                <c:pt idx="56">
                  <c:v>3</c:v>
                </c:pt>
                <c:pt idx="57">
                  <c:v>3</c:v>
                </c:pt>
                <c:pt idx="58">
                  <c:v>3</c:v>
                </c:pt>
                <c:pt idx="59">
                  <c:v>3</c:v>
                </c:pt>
                <c:pt idx="60">
                  <c:v>3</c:v>
                </c:pt>
                <c:pt idx="61">
                  <c:v>3</c:v>
                </c:pt>
                <c:pt idx="62">
                  <c:v>3</c:v>
                </c:pt>
                <c:pt idx="63">
                  <c:v>4</c:v>
                </c:pt>
                <c:pt idx="64">
                  <c:v>3</c:v>
                </c:pt>
                <c:pt idx="65">
                  <c:v>3</c:v>
                </c:pt>
                <c:pt idx="66">
                  <c:v>4</c:v>
                </c:pt>
                <c:pt idx="67">
                  <c:v>4</c:v>
                </c:pt>
                <c:pt idx="68">
                  <c:v>4</c:v>
                </c:pt>
                <c:pt idx="69">
                  <c:v>4</c:v>
                </c:pt>
                <c:pt idx="70">
                  <c:v>4</c:v>
                </c:pt>
                <c:pt idx="71">
                  <c:v>4</c:v>
                </c:pt>
                <c:pt idx="72">
                  <c:v>4</c:v>
                </c:pt>
                <c:pt idx="73">
                  <c:v>4</c:v>
                </c:pt>
                <c:pt idx="74">
                  <c:v>4</c:v>
                </c:pt>
                <c:pt idx="75">
                  <c:v>4</c:v>
                </c:pt>
                <c:pt idx="76">
                  <c:v>4</c:v>
                </c:pt>
                <c:pt idx="77">
                  <c:v>4</c:v>
                </c:pt>
                <c:pt idx="78">
                  <c:v>4</c:v>
                </c:pt>
                <c:pt idx="79">
                  <c:v>4</c:v>
                </c:pt>
                <c:pt idx="80">
                  <c:v>5</c:v>
                </c:pt>
                <c:pt idx="81">
                  <c:v>4</c:v>
                </c:pt>
                <c:pt idx="82">
                  <c:v>4</c:v>
                </c:pt>
                <c:pt idx="83">
                  <c:v>4</c:v>
                </c:pt>
                <c:pt idx="84">
                  <c:v>4</c:v>
                </c:pt>
                <c:pt idx="85">
                  <c:v>3</c:v>
                </c:pt>
                <c:pt idx="86">
                  <c:v>3</c:v>
                </c:pt>
                <c:pt idx="87">
                  <c:v>3</c:v>
                </c:pt>
                <c:pt idx="88">
                  <c:v>4</c:v>
                </c:pt>
                <c:pt idx="89">
                  <c:v>4</c:v>
                </c:pt>
                <c:pt idx="90">
                  <c:v>4</c:v>
                </c:pt>
                <c:pt idx="91">
                  <c:v>3</c:v>
                </c:pt>
                <c:pt idx="92">
                  <c:v>3</c:v>
                </c:pt>
                <c:pt idx="93">
                  <c:v>3</c:v>
                </c:pt>
                <c:pt idx="94">
                  <c:v>3</c:v>
                </c:pt>
                <c:pt idx="95">
                  <c:v>3</c:v>
                </c:pt>
                <c:pt idx="96">
                  <c:v>3</c:v>
                </c:pt>
                <c:pt idx="97">
                  <c:v>3</c:v>
                </c:pt>
                <c:pt idx="98">
                  <c:v>3</c:v>
                </c:pt>
                <c:pt idx="99">
                  <c:v>3</c:v>
                </c:pt>
                <c:pt idx="100">
                  <c:v>3</c:v>
                </c:pt>
                <c:pt idx="101">
                  <c:v>2</c:v>
                </c:pt>
                <c:pt idx="102">
                  <c:v>3</c:v>
                </c:pt>
                <c:pt idx="103">
                  <c:v>3</c:v>
                </c:pt>
                <c:pt idx="104">
                  <c:v>3</c:v>
                </c:pt>
                <c:pt idx="105">
                  <c:v>3</c:v>
                </c:pt>
                <c:pt idx="106">
                  <c:v>3</c:v>
                </c:pt>
                <c:pt idx="107">
                  <c:v>3</c:v>
                </c:pt>
                <c:pt idx="108">
                  <c:v>3</c:v>
                </c:pt>
                <c:pt idx="109">
                  <c:v>3</c:v>
                </c:pt>
                <c:pt idx="110">
                  <c:v>3</c:v>
                </c:pt>
                <c:pt idx="111">
                  <c:v>3</c:v>
                </c:pt>
                <c:pt idx="112">
                  <c:v>3</c:v>
                </c:pt>
                <c:pt idx="113">
                  <c:v>3</c:v>
                </c:pt>
                <c:pt idx="114">
                  <c:v>3</c:v>
                </c:pt>
                <c:pt idx="115">
                  <c:v>4</c:v>
                </c:pt>
                <c:pt idx="116">
                  <c:v>3</c:v>
                </c:pt>
                <c:pt idx="117">
                  <c:v>3</c:v>
                </c:pt>
                <c:pt idx="118">
                  <c:v>3</c:v>
                </c:pt>
                <c:pt idx="119">
                  <c:v>3</c:v>
                </c:pt>
                <c:pt idx="120">
                  <c:v>4</c:v>
                </c:pt>
                <c:pt idx="121">
                  <c:v>3</c:v>
                </c:pt>
                <c:pt idx="122">
                  <c:v>3</c:v>
                </c:pt>
                <c:pt idx="123">
                  <c:v>3</c:v>
                </c:pt>
                <c:pt idx="124">
                  <c:v>3</c:v>
                </c:pt>
                <c:pt idx="125">
                  <c:v>4</c:v>
                </c:pt>
                <c:pt idx="126">
                  <c:v>3</c:v>
                </c:pt>
                <c:pt idx="127">
                  <c:v>3</c:v>
                </c:pt>
                <c:pt idx="128">
                  <c:v>4</c:v>
                </c:pt>
                <c:pt idx="129">
                  <c:v>4</c:v>
                </c:pt>
                <c:pt idx="130">
                  <c:v>3</c:v>
                </c:pt>
                <c:pt idx="131">
                  <c:v>4</c:v>
                </c:pt>
                <c:pt idx="132">
                  <c:v>4</c:v>
                </c:pt>
                <c:pt idx="133">
                  <c:v>4</c:v>
                </c:pt>
                <c:pt idx="134">
                  <c:v>4</c:v>
                </c:pt>
                <c:pt idx="135">
                  <c:v>3</c:v>
                </c:pt>
                <c:pt idx="136">
                  <c:v>3</c:v>
                </c:pt>
                <c:pt idx="137">
                  <c:v>3</c:v>
                </c:pt>
                <c:pt idx="138">
                  <c:v>3</c:v>
                </c:pt>
                <c:pt idx="139">
                  <c:v>2</c:v>
                </c:pt>
                <c:pt idx="140">
                  <c:v>3</c:v>
                </c:pt>
                <c:pt idx="141">
                  <c:v>3</c:v>
                </c:pt>
                <c:pt idx="142">
                  <c:v>3</c:v>
                </c:pt>
                <c:pt idx="143">
                  <c:v>3</c:v>
                </c:pt>
                <c:pt idx="144">
                  <c:v>2</c:v>
                </c:pt>
                <c:pt idx="145">
                  <c:v>3</c:v>
                </c:pt>
                <c:pt idx="146">
                  <c:v>3</c:v>
                </c:pt>
                <c:pt idx="147">
                  <c:v>3</c:v>
                </c:pt>
                <c:pt idx="148">
                  <c:v>3</c:v>
                </c:pt>
                <c:pt idx="149">
                  <c:v>3</c:v>
                </c:pt>
                <c:pt idx="150">
                  <c:v>2</c:v>
                </c:pt>
                <c:pt idx="151">
                  <c:v>2</c:v>
                </c:pt>
                <c:pt idx="152">
                  <c:v>3</c:v>
                </c:pt>
                <c:pt idx="153">
                  <c:v>3</c:v>
                </c:pt>
                <c:pt idx="154">
                  <c:v>3</c:v>
                </c:pt>
                <c:pt idx="155">
                  <c:v>3</c:v>
                </c:pt>
                <c:pt idx="156">
                  <c:v>3</c:v>
                </c:pt>
                <c:pt idx="157">
                  <c:v>3</c:v>
                </c:pt>
                <c:pt idx="158">
                  <c:v>3</c:v>
                </c:pt>
                <c:pt idx="159">
                  <c:v>3</c:v>
                </c:pt>
                <c:pt idx="160">
                  <c:v>3</c:v>
                </c:pt>
                <c:pt idx="161">
                  <c:v>2</c:v>
                </c:pt>
                <c:pt idx="162">
                  <c:v>3</c:v>
                </c:pt>
                <c:pt idx="163">
                  <c:v>3</c:v>
                </c:pt>
                <c:pt idx="164">
                  <c:v>3</c:v>
                </c:pt>
                <c:pt idx="165">
                  <c:v>3</c:v>
                </c:pt>
                <c:pt idx="166">
                  <c:v>3</c:v>
                </c:pt>
                <c:pt idx="167">
                  <c:v>3</c:v>
                </c:pt>
                <c:pt idx="168">
                  <c:v>3</c:v>
                </c:pt>
                <c:pt idx="169">
                  <c:v>3</c:v>
                </c:pt>
                <c:pt idx="170">
                  <c:v>3</c:v>
                </c:pt>
                <c:pt idx="171">
                  <c:v>3</c:v>
                </c:pt>
                <c:pt idx="172">
                  <c:v>3</c:v>
                </c:pt>
                <c:pt idx="173">
                  <c:v>3</c:v>
                </c:pt>
                <c:pt idx="174">
                  <c:v>3</c:v>
                </c:pt>
                <c:pt idx="175">
                  <c:v>3</c:v>
                </c:pt>
                <c:pt idx="176">
                  <c:v>3</c:v>
                </c:pt>
                <c:pt idx="177">
                  <c:v>3</c:v>
                </c:pt>
                <c:pt idx="178">
                  <c:v>3</c:v>
                </c:pt>
                <c:pt idx="179">
                  <c:v>3</c:v>
                </c:pt>
                <c:pt idx="180">
                  <c:v>3</c:v>
                </c:pt>
                <c:pt idx="181">
                  <c:v>3</c:v>
                </c:pt>
                <c:pt idx="182">
                  <c:v>3</c:v>
                </c:pt>
                <c:pt idx="183">
                  <c:v>3</c:v>
                </c:pt>
                <c:pt idx="184">
                  <c:v>4</c:v>
                </c:pt>
                <c:pt idx="185">
                  <c:v>4</c:v>
                </c:pt>
                <c:pt idx="186">
                  <c:v>3</c:v>
                </c:pt>
                <c:pt idx="187">
                  <c:v>3</c:v>
                </c:pt>
                <c:pt idx="188">
                  <c:v>3</c:v>
                </c:pt>
                <c:pt idx="189">
                  <c:v>3</c:v>
                </c:pt>
                <c:pt idx="190">
                  <c:v>3</c:v>
                </c:pt>
                <c:pt idx="191">
                  <c:v>3</c:v>
                </c:pt>
                <c:pt idx="192">
                  <c:v>3</c:v>
                </c:pt>
                <c:pt idx="193">
                  <c:v>3</c:v>
                </c:pt>
                <c:pt idx="194">
                  <c:v>3</c:v>
                </c:pt>
                <c:pt idx="195">
                  <c:v>3</c:v>
                </c:pt>
                <c:pt idx="196">
                  <c:v>3</c:v>
                </c:pt>
              </c:numCache>
            </c:numRef>
          </c:val>
          <c:smooth val="0"/>
          <c:extLst>
            <c:ext xmlns:c16="http://schemas.microsoft.com/office/drawing/2014/chart" uri="{C3380CC4-5D6E-409C-BE32-E72D297353CC}">
              <c16:uniqueId val="{00000000-34F5-4568-BBA1-1C0BCADA4E34}"/>
            </c:ext>
          </c:extLst>
        </c:ser>
        <c:ser>
          <c:idx val="1"/>
          <c:order val="1"/>
          <c:tx>
            <c:strRef>
              <c:f>'[Marketing-data.xlsx]multiTimeline'!$C$3</c:f>
              <c:strCache>
                <c:ptCount val="1"/>
                <c:pt idx="0">
                  <c:v>Taco Cabana</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'[Marketing-data.xlsx]multiTimeline'!$A$4:$A$264</c:f>
              <c:numCache>
                <c:formatCode>m/d/yyyy</c:formatCode>
                <c:ptCount val="197"/>
                <c:pt idx="0">
                  <c:v>42008</c:v>
                </c:pt>
                <c:pt idx="1">
                  <c:v>42015</c:v>
                </c:pt>
                <c:pt idx="2">
                  <c:v>42022</c:v>
                </c:pt>
                <c:pt idx="3">
                  <c:v>42029</c:v>
                </c:pt>
                <c:pt idx="4">
                  <c:v>42036</c:v>
                </c:pt>
                <c:pt idx="5">
                  <c:v>42043</c:v>
                </c:pt>
                <c:pt idx="6">
                  <c:v>42050</c:v>
                </c:pt>
                <c:pt idx="7">
                  <c:v>42057</c:v>
                </c:pt>
                <c:pt idx="8">
                  <c:v>42064</c:v>
                </c:pt>
                <c:pt idx="9">
                  <c:v>42071</c:v>
                </c:pt>
                <c:pt idx="10">
                  <c:v>42078</c:v>
                </c:pt>
                <c:pt idx="11">
                  <c:v>42085</c:v>
                </c:pt>
                <c:pt idx="12">
                  <c:v>42092</c:v>
                </c:pt>
                <c:pt idx="13">
                  <c:v>42099</c:v>
                </c:pt>
                <c:pt idx="14">
                  <c:v>42106</c:v>
                </c:pt>
                <c:pt idx="15">
                  <c:v>42113</c:v>
                </c:pt>
                <c:pt idx="16">
                  <c:v>42120</c:v>
                </c:pt>
                <c:pt idx="17">
                  <c:v>42127</c:v>
                </c:pt>
                <c:pt idx="18">
                  <c:v>42134</c:v>
                </c:pt>
                <c:pt idx="19">
                  <c:v>42141</c:v>
                </c:pt>
                <c:pt idx="20">
                  <c:v>42148</c:v>
                </c:pt>
                <c:pt idx="21">
                  <c:v>42155</c:v>
                </c:pt>
                <c:pt idx="22">
                  <c:v>42162</c:v>
                </c:pt>
                <c:pt idx="23">
                  <c:v>42169</c:v>
                </c:pt>
                <c:pt idx="24">
                  <c:v>42176</c:v>
                </c:pt>
                <c:pt idx="25">
                  <c:v>42183</c:v>
                </c:pt>
                <c:pt idx="26">
                  <c:v>42190</c:v>
                </c:pt>
                <c:pt idx="27">
                  <c:v>42197</c:v>
                </c:pt>
                <c:pt idx="28">
                  <c:v>42204</c:v>
                </c:pt>
                <c:pt idx="29">
                  <c:v>42211</c:v>
                </c:pt>
                <c:pt idx="30">
                  <c:v>42218</c:v>
                </c:pt>
                <c:pt idx="31">
                  <c:v>42225</c:v>
                </c:pt>
                <c:pt idx="32">
                  <c:v>42232</c:v>
                </c:pt>
                <c:pt idx="33">
                  <c:v>42239</c:v>
                </c:pt>
                <c:pt idx="34">
                  <c:v>42246</c:v>
                </c:pt>
                <c:pt idx="35">
                  <c:v>42253</c:v>
                </c:pt>
                <c:pt idx="36">
                  <c:v>42260</c:v>
                </c:pt>
                <c:pt idx="37">
                  <c:v>42267</c:v>
                </c:pt>
                <c:pt idx="38">
                  <c:v>42274</c:v>
                </c:pt>
                <c:pt idx="39">
                  <c:v>42281</c:v>
                </c:pt>
                <c:pt idx="40">
                  <c:v>42288</c:v>
                </c:pt>
                <c:pt idx="41">
                  <c:v>42295</c:v>
                </c:pt>
                <c:pt idx="42">
                  <c:v>42302</c:v>
                </c:pt>
                <c:pt idx="43">
                  <c:v>42309</c:v>
                </c:pt>
                <c:pt idx="44">
                  <c:v>42316</c:v>
                </c:pt>
                <c:pt idx="45">
                  <c:v>42323</c:v>
                </c:pt>
                <c:pt idx="46">
                  <c:v>42330</c:v>
                </c:pt>
                <c:pt idx="47">
                  <c:v>42337</c:v>
                </c:pt>
                <c:pt idx="48">
                  <c:v>42344</c:v>
                </c:pt>
                <c:pt idx="49">
                  <c:v>42351</c:v>
                </c:pt>
                <c:pt idx="50">
                  <c:v>42358</c:v>
                </c:pt>
                <c:pt idx="51">
                  <c:v>42365</c:v>
                </c:pt>
                <c:pt idx="52">
                  <c:v>42372</c:v>
                </c:pt>
                <c:pt idx="53">
                  <c:v>42379</c:v>
                </c:pt>
                <c:pt idx="54">
                  <c:v>42386</c:v>
                </c:pt>
                <c:pt idx="55">
                  <c:v>42393</c:v>
                </c:pt>
                <c:pt idx="56">
                  <c:v>42400</c:v>
                </c:pt>
                <c:pt idx="57">
                  <c:v>42407</c:v>
                </c:pt>
                <c:pt idx="58">
                  <c:v>42414</c:v>
                </c:pt>
                <c:pt idx="59">
                  <c:v>42421</c:v>
                </c:pt>
                <c:pt idx="60">
                  <c:v>42428</c:v>
                </c:pt>
                <c:pt idx="61">
                  <c:v>42435</c:v>
                </c:pt>
                <c:pt idx="62">
                  <c:v>42442</c:v>
                </c:pt>
                <c:pt idx="63">
                  <c:v>42449</c:v>
                </c:pt>
                <c:pt idx="64">
                  <c:v>42456</c:v>
                </c:pt>
                <c:pt idx="65">
                  <c:v>42463</c:v>
                </c:pt>
                <c:pt idx="66">
                  <c:v>42470</c:v>
                </c:pt>
                <c:pt idx="67">
                  <c:v>42477</c:v>
                </c:pt>
                <c:pt idx="68">
                  <c:v>42484</c:v>
                </c:pt>
                <c:pt idx="69">
                  <c:v>42491</c:v>
                </c:pt>
                <c:pt idx="70">
                  <c:v>42498</c:v>
                </c:pt>
                <c:pt idx="71">
                  <c:v>42505</c:v>
                </c:pt>
                <c:pt idx="72">
                  <c:v>42512</c:v>
                </c:pt>
                <c:pt idx="73">
                  <c:v>42519</c:v>
                </c:pt>
                <c:pt idx="74">
                  <c:v>42526</c:v>
                </c:pt>
                <c:pt idx="75">
                  <c:v>42533</c:v>
                </c:pt>
                <c:pt idx="76">
                  <c:v>42540</c:v>
                </c:pt>
                <c:pt idx="77">
                  <c:v>42547</c:v>
                </c:pt>
                <c:pt idx="78">
                  <c:v>42554</c:v>
                </c:pt>
                <c:pt idx="79">
                  <c:v>42561</c:v>
                </c:pt>
                <c:pt idx="80">
                  <c:v>42568</c:v>
                </c:pt>
                <c:pt idx="81">
                  <c:v>42575</c:v>
                </c:pt>
                <c:pt idx="82">
                  <c:v>42582</c:v>
                </c:pt>
                <c:pt idx="83">
                  <c:v>42589</c:v>
                </c:pt>
                <c:pt idx="84">
                  <c:v>42596</c:v>
                </c:pt>
                <c:pt idx="85">
                  <c:v>42603</c:v>
                </c:pt>
                <c:pt idx="86">
                  <c:v>42610</c:v>
                </c:pt>
                <c:pt idx="87">
                  <c:v>42617</c:v>
                </c:pt>
                <c:pt idx="88">
                  <c:v>42624</c:v>
                </c:pt>
                <c:pt idx="89">
                  <c:v>42631</c:v>
                </c:pt>
                <c:pt idx="90">
                  <c:v>42638</c:v>
                </c:pt>
                <c:pt idx="91">
                  <c:v>42645</c:v>
                </c:pt>
                <c:pt idx="92">
                  <c:v>42652</c:v>
                </c:pt>
                <c:pt idx="93">
                  <c:v>42659</c:v>
                </c:pt>
                <c:pt idx="94">
                  <c:v>42666</c:v>
                </c:pt>
                <c:pt idx="95">
                  <c:v>42673</c:v>
                </c:pt>
                <c:pt idx="96">
                  <c:v>42680</c:v>
                </c:pt>
                <c:pt idx="97">
                  <c:v>42687</c:v>
                </c:pt>
                <c:pt idx="98">
                  <c:v>42694</c:v>
                </c:pt>
                <c:pt idx="99">
                  <c:v>42701</c:v>
                </c:pt>
                <c:pt idx="100">
                  <c:v>42708</c:v>
                </c:pt>
                <c:pt idx="101">
                  <c:v>42715</c:v>
                </c:pt>
                <c:pt idx="102">
                  <c:v>42722</c:v>
                </c:pt>
                <c:pt idx="103">
                  <c:v>42729</c:v>
                </c:pt>
                <c:pt idx="104">
                  <c:v>42736</c:v>
                </c:pt>
                <c:pt idx="105">
                  <c:v>42743</c:v>
                </c:pt>
                <c:pt idx="106">
                  <c:v>42750</c:v>
                </c:pt>
                <c:pt idx="107">
                  <c:v>42757</c:v>
                </c:pt>
                <c:pt idx="108">
                  <c:v>42764</c:v>
                </c:pt>
                <c:pt idx="109">
                  <c:v>42771</c:v>
                </c:pt>
                <c:pt idx="110">
                  <c:v>42778</c:v>
                </c:pt>
                <c:pt idx="111">
                  <c:v>42785</c:v>
                </c:pt>
                <c:pt idx="112">
                  <c:v>42792</c:v>
                </c:pt>
                <c:pt idx="113">
                  <c:v>42799</c:v>
                </c:pt>
                <c:pt idx="114">
                  <c:v>42806</c:v>
                </c:pt>
                <c:pt idx="115">
                  <c:v>42813</c:v>
                </c:pt>
                <c:pt idx="116">
                  <c:v>42820</c:v>
                </c:pt>
                <c:pt idx="117">
                  <c:v>42827</c:v>
                </c:pt>
                <c:pt idx="118">
                  <c:v>42834</c:v>
                </c:pt>
                <c:pt idx="119">
                  <c:v>42841</c:v>
                </c:pt>
                <c:pt idx="120">
                  <c:v>42848</c:v>
                </c:pt>
                <c:pt idx="121">
                  <c:v>42855</c:v>
                </c:pt>
                <c:pt idx="122">
                  <c:v>42862</c:v>
                </c:pt>
                <c:pt idx="123">
                  <c:v>42869</c:v>
                </c:pt>
                <c:pt idx="124">
                  <c:v>42876</c:v>
                </c:pt>
                <c:pt idx="125">
                  <c:v>42883</c:v>
                </c:pt>
                <c:pt idx="126">
                  <c:v>42890</c:v>
                </c:pt>
                <c:pt idx="127">
                  <c:v>42897</c:v>
                </c:pt>
                <c:pt idx="128">
                  <c:v>42904</c:v>
                </c:pt>
                <c:pt idx="129">
                  <c:v>42911</c:v>
                </c:pt>
                <c:pt idx="130">
                  <c:v>42918</c:v>
                </c:pt>
                <c:pt idx="131">
                  <c:v>42925</c:v>
                </c:pt>
                <c:pt idx="132">
                  <c:v>42932</c:v>
                </c:pt>
                <c:pt idx="133">
                  <c:v>42939</c:v>
                </c:pt>
                <c:pt idx="134">
                  <c:v>42946</c:v>
                </c:pt>
                <c:pt idx="135">
                  <c:v>42953</c:v>
                </c:pt>
                <c:pt idx="136">
                  <c:v>42960</c:v>
                </c:pt>
                <c:pt idx="137">
                  <c:v>42967</c:v>
                </c:pt>
                <c:pt idx="138">
                  <c:v>42974</c:v>
                </c:pt>
                <c:pt idx="139">
                  <c:v>42981</c:v>
                </c:pt>
                <c:pt idx="140">
                  <c:v>42988</c:v>
                </c:pt>
                <c:pt idx="141">
                  <c:v>42995</c:v>
                </c:pt>
                <c:pt idx="142">
                  <c:v>43002</c:v>
                </c:pt>
                <c:pt idx="143">
                  <c:v>43009</c:v>
                </c:pt>
                <c:pt idx="144">
                  <c:v>43016</c:v>
                </c:pt>
                <c:pt idx="145">
                  <c:v>43023</c:v>
                </c:pt>
                <c:pt idx="146">
                  <c:v>43030</c:v>
                </c:pt>
                <c:pt idx="147">
                  <c:v>43037</c:v>
                </c:pt>
                <c:pt idx="148">
                  <c:v>43044</c:v>
                </c:pt>
                <c:pt idx="149">
                  <c:v>43051</c:v>
                </c:pt>
                <c:pt idx="150">
                  <c:v>43058</c:v>
                </c:pt>
                <c:pt idx="151">
                  <c:v>43065</c:v>
                </c:pt>
                <c:pt idx="152">
                  <c:v>43072</c:v>
                </c:pt>
                <c:pt idx="153">
                  <c:v>43079</c:v>
                </c:pt>
                <c:pt idx="154">
                  <c:v>43086</c:v>
                </c:pt>
                <c:pt idx="155">
                  <c:v>43093</c:v>
                </c:pt>
                <c:pt idx="156">
                  <c:v>43100</c:v>
                </c:pt>
                <c:pt idx="157">
                  <c:v>43107</c:v>
                </c:pt>
                <c:pt idx="158">
                  <c:v>43114</c:v>
                </c:pt>
                <c:pt idx="159">
                  <c:v>43121</c:v>
                </c:pt>
                <c:pt idx="160">
                  <c:v>43128</c:v>
                </c:pt>
                <c:pt idx="161">
                  <c:v>43135</c:v>
                </c:pt>
                <c:pt idx="162">
                  <c:v>43142</c:v>
                </c:pt>
                <c:pt idx="163">
                  <c:v>43149</c:v>
                </c:pt>
                <c:pt idx="164">
                  <c:v>43156</c:v>
                </c:pt>
                <c:pt idx="165">
                  <c:v>43163</c:v>
                </c:pt>
                <c:pt idx="166">
                  <c:v>43170</c:v>
                </c:pt>
                <c:pt idx="167">
                  <c:v>43177</c:v>
                </c:pt>
                <c:pt idx="168">
                  <c:v>43184</c:v>
                </c:pt>
                <c:pt idx="169">
                  <c:v>43191</c:v>
                </c:pt>
                <c:pt idx="170">
                  <c:v>43198</c:v>
                </c:pt>
                <c:pt idx="171">
                  <c:v>43205</c:v>
                </c:pt>
                <c:pt idx="172">
                  <c:v>43212</c:v>
                </c:pt>
                <c:pt idx="173">
                  <c:v>43219</c:v>
                </c:pt>
                <c:pt idx="174">
                  <c:v>43226</c:v>
                </c:pt>
                <c:pt idx="175">
                  <c:v>43233</c:v>
                </c:pt>
                <c:pt idx="176">
                  <c:v>43240</c:v>
                </c:pt>
                <c:pt idx="177">
                  <c:v>43247</c:v>
                </c:pt>
                <c:pt idx="178">
                  <c:v>43254</c:v>
                </c:pt>
                <c:pt idx="179">
                  <c:v>43261</c:v>
                </c:pt>
                <c:pt idx="180">
                  <c:v>43268</c:v>
                </c:pt>
                <c:pt idx="181">
                  <c:v>43275</c:v>
                </c:pt>
                <c:pt idx="182">
                  <c:v>43282</c:v>
                </c:pt>
                <c:pt idx="183">
                  <c:v>43289</c:v>
                </c:pt>
                <c:pt idx="184">
                  <c:v>43296</c:v>
                </c:pt>
                <c:pt idx="185">
                  <c:v>43303</c:v>
                </c:pt>
                <c:pt idx="186">
                  <c:v>43310</c:v>
                </c:pt>
                <c:pt idx="187">
                  <c:v>43317</c:v>
                </c:pt>
                <c:pt idx="188">
                  <c:v>43324</c:v>
                </c:pt>
                <c:pt idx="189">
                  <c:v>43331</c:v>
                </c:pt>
                <c:pt idx="190">
                  <c:v>43338</c:v>
                </c:pt>
                <c:pt idx="191">
                  <c:v>43345</c:v>
                </c:pt>
                <c:pt idx="192">
                  <c:v>43352</c:v>
                </c:pt>
                <c:pt idx="193">
                  <c:v>43359</c:v>
                </c:pt>
                <c:pt idx="194">
                  <c:v>43366</c:v>
                </c:pt>
                <c:pt idx="195">
                  <c:v>43373</c:v>
                </c:pt>
                <c:pt idx="196">
                  <c:v>43380</c:v>
                </c:pt>
              </c:numCache>
            </c:numRef>
          </c:cat>
          <c:val>
            <c:numRef>
              <c:f>'[Marketing-data.xlsx]multiTimeline'!$C$4:$C$264</c:f>
              <c:numCache>
                <c:formatCode>General</c:formatCode>
                <c:ptCount val="197"/>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3</c:v>
                </c:pt>
                <c:pt idx="32">
                  <c:v>2</c:v>
                </c:pt>
                <c:pt idx="33">
                  <c:v>2</c:v>
                </c:pt>
                <c:pt idx="34">
                  <c:v>2</c:v>
                </c:pt>
                <c:pt idx="35">
                  <c:v>2</c:v>
                </c:pt>
                <c:pt idx="36">
                  <c:v>2</c:v>
                </c:pt>
                <c:pt idx="37">
                  <c:v>2</c:v>
                </c:pt>
                <c:pt idx="38">
                  <c:v>2</c:v>
                </c:pt>
                <c:pt idx="39">
                  <c:v>2</c:v>
                </c:pt>
                <c:pt idx="40">
                  <c:v>2</c:v>
                </c:pt>
                <c:pt idx="41">
                  <c:v>2</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3</c:v>
                </c:pt>
                <c:pt idx="63">
                  <c:v>2</c:v>
                </c:pt>
                <c:pt idx="64">
                  <c:v>2</c:v>
                </c:pt>
                <c:pt idx="65">
                  <c:v>2</c:v>
                </c:pt>
                <c:pt idx="66">
                  <c:v>2</c:v>
                </c:pt>
                <c:pt idx="67">
                  <c:v>2</c:v>
                </c:pt>
                <c:pt idx="68">
                  <c:v>2</c:v>
                </c:pt>
                <c:pt idx="69">
                  <c:v>3</c:v>
                </c:pt>
                <c:pt idx="70">
                  <c:v>2</c:v>
                </c:pt>
                <c:pt idx="71">
                  <c:v>2</c:v>
                </c:pt>
                <c:pt idx="72">
                  <c:v>2</c:v>
                </c:pt>
                <c:pt idx="73">
                  <c:v>3</c:v>
                </c:pt>
                <c:pt idx="74">
                  <c:v>2</c:v>
                </c:pt>
                <c:pt idx="75">
                  <c:v>3</c:v>
                </c:pt>
                <c:pt idx="76">
                  <c:v>3</c:v>
                </c:pt>
                <c:pt idx="77">
                  <c:v>3</c:v>
                </c:pt>
                <c:pt idx="78">
                  <c:v>3</c:v>
                </c:pt>
                <c:pt idx="79">
                  <c:v>3</c:v>
                </c:pt>
                <c:pt idx="80">
                  <c:v>3</c:v>
                </c:pt>
                <c:pt idx="81">
                  <c:v>2</c:v>
                </c:pt>
                <c:pt idx="82">
                  <c:v>3</c:v>
                </c:pt>
                <c:pt idx="83">
                  <c:v>3</c:v>
                </c:pt>
                <c:pt idx="84">
                  <c:v>3</c:v>
                </c:pt>
                <c:pt idx="85">
                  <c:v>3</c:v>
                </c:pt>
                <c:pt idx="86">
                  <c:v>2</c:v>
                </c:pt>
                <c:pt idx="87">
                  <c:v>2</c:v>
                </c:pt>
                <c:pt idx="88">
                  <c:v>2</c:v>
                </c:pt>
                <c:pt idx="89">
                  <c:v>2</c:v>
                </c:pt>
                <c:pt idx="90">
                  <c:v>2</c:v>
                </c:pt>
                <c:pt idx="91">
                  <c:v>3</c:v>
                </c:pt>
                <c:pt idx="92">
                  <c:v>3</c:v>
                </c:pt>
                <c:pt idx="93">
                  <c:v>3</c:v>
                </c:pt>
                <c:pt idx="94">
                  <c:v>2</c:v>
                </c:pt>
                <c:pt idx="95">
                  <c:v>2</c:v>
                </c:pt>
                <c:pt idx="96">
                  <c:v>2</c:v>
                </c:pt>
                <c:pt idx="97">
                  <c:v>2</c:v>
                </c:pt>
                <c:pt idx="98">
                  <c:v>2</c:v>
                </c:pt>
                <c:pt idx="99">
                  <c:v>2</c:v>
                </c:pt>
                <c:pt idx="100">
                  <c:v>2</c:v>
                </c:pt>
                <c:pt idx="101">
                  <c:v>2</c:v>
                </c:pt>
                <c:pt idx="102">
                  <c:v>2</c:v>
                </c:pt>
                <c:pt idx="103">
                  <c:v>3</c:v>
                </c:pt>
                <c:pt idx="104">
                  <c:v>2</c:v>
                </c:pt>
                <c:pt idx="105">
                  <c:v>2</c:v>
                </c:pt>
                <c:pt idx="106">
                  <c:v>2</c:v>
                </c:pt>
                <c:pt idx="107">
                  <c:v>2</c:v>
                </c:pt>
                <c:pt idx="108">
                  <c:v>2</c:v>
                </c:pt>
                <c:pt idx="109">
                  <c:v>2</c:v>
                </c:pt>
                <c:pt idx="110">
                  <c:v>2</c:v>
                </c:pt>
                <c:pt idx="111">
                  <c:v>3</c:v>
                </c:pt>
                <c:pt idx="112">
                  <c:v>2</c:v>
                </c:pt>
                <c:pt idx="113">
                  <c:v>3</c:v>
                </c:pt>
                <c:pt idx="114">
                  <c:v>3</c:v>
                </c:pt>
                <c:pt idx="115">
                  <c:v>2</c:v>
                </c:pt>
                <c:pt idx="116">
                  <c:v>2</c:v>
                </c:pt>
                <c:pt idx="117">
                  <c:v>2</c:v>
                </c:pt>
                <c:pt idx="118">
                  <c:v>2</c:v>
                </c:pt>
                <c:pt idx="119">
                  <c:v>3</c:v>
                </c:pt>
                <c:pt idx="120">
                  <c:v>2</c:v>
                </c:pt>
                <c:pt idx="121">
                  <c:v>3</c:v>
                </c:pt>
                <c:pt idx="122">
                  <c:v>3</c:v>
                </c:pt>
                <c:pt idx="123">
                  <c:v>3</c:v>
                </c:pt>
                <c:pt idx="124">
                  <c:v>3</c:v>
                </c:pt>
                <c:pt idx="125">
                  <c:v>3</c:v>
                </c:pt>
                <c:pt idx="126">
                  <c:v>3</c:v>
                </c:pt>
                <c:pt idx="127">
                  <c:v>2</c:v>
                </c:pt>
                <c:pt idx="128">
                  <c:v>3</c:v>
                </c:pt>
                <c:pt idx="129">
                  <c:v>3</c:v>
                </c:pt>
                <c:pt idx="130">
                  <c:v>3</c:v>
                </c:pt>
                <c:pt idx="131">
                  <c:v>3</c:v>
                </c:pt>
                <c:pt idx="132">
                  <c:v>3</c:v>
                </c:pt>
                <c:pt idx="133">
                  <c:v>3</c:v>
                </c:pt>
                <c:pt idx="134">
                  <c:v>3</c:v>
                </c:pt>
                <c:pt idx="135">
                  <c:v>2</c:v>
                </c:pt>
                <c:pt idx="136">
                  <c:v>2</c:v>
                </c:pt>
                <c:pt idx="137">
                  <c:v>2</c:v>
                </c:pt>
                <c:pt idx="138">
                  <c:v>2</c:v>
                </c:pt>
                <c:pt idx="139">
                  <c:v>2</c:v>
                </c:pt>
                <c:pt idx="140">
                  <c:v>2</c:v>
                </c:pt>
                <c:pt idx="141">
                  <c:v>2</c:v>
                </c:pt>
                <c:pt idx="142">
                  <c:v>2</c:v>
                </c:pt>
                <c:pt idx="143">
                  <c:v>3</c:v>
                </c:pt>
                <c:pt idx="144">
                  <c:v>2</c:v>
                </c:pt>
                <c:pt idx="145">
                  <c:v>2</c:v>
                </c:pt>
                <c:pt idx="146">
                  <c:v>2</c:v>
                </c:pt>
                <c:pt idx="147">
                  <c:v>2</c:v>
                </c:pt>
                <c:pt idx="148">
                  <c:v>2</c:v>
                </c:pt>
                <c:pt idx="149">
                  <c:v>2</c:v>
                </c:pt>
                <c:pt idx="150">
                  <c:v>2</c:v>
                </c:pt>
                <c:pt idx="151">
                  <c:v>2</c:v>
                </c:pt>
                <c:pt idx="152">
                  <c:v>2</c:v>
                </c:pt>
                <c:pt idx="153">
                  <c:v>2</c:v>
                </c:pt>
                <c:pt idx="154">
                  <c:v>2</c:v>
                </c:pt>
                <c:pt idx="155">
                  <c:v>3</c:v>
                </c:pt>
                <c:pt idx="156">
                  <c:v>2</c:v>
                </c:pt>
                <c:pt idx="157">
                  <c:v>2</c:v>
                </c:pt>
                <c:pt idx="158">
                  <c:v>2</c:v>
                </c:pt>
                <c:pt idx="159">
                  <c:v>2</c:v>
                </c:pt>
                <c:pt idx="160">
                  <c:v>2</c:v>
                </c:pt>
                <c:pt idx="161">
                  <c:v>2</c:v>
                </c:pt>
                <c:pt idx="162">
                  <c:v>2</c:v>
                </c:pt>
                <c:pt idx="163">
                  <c:v>3</c:v>
                </c:pt>
                <c:pt idx="164">
                  <c:v>2</c:v>
                </c:pt>
                <c:pt idx="165">
                  <c:v>2</c:v>
                </c:pt>
                <c:pt idx="166">
                  <c:v>3</c:v>
                </c:pt>
                <c:pt idx="167">
                  <c:v>2</c:v>
                </c:pt>
                <c:pt idx="168">
                  <c:v>3</c:v>
                </c:pt>
                <c:pt idx="169">
                  <c:v>3</c:v>
                </c:pt>
                <c:pt idx="170">
                  <c:v>3</c:v>
                </c:pt>
                <c:pt idx="171">
                  <c:v>3</c:v>
                </c:pt>
                <c:pt idx="172">
                  <c:v>3</c:v>
                </c:pt>
                <c:pt idx="173">
                  <c:v>3</c:v>
                </c:pt>
                <c:pt idx="174">
                  <c:v>3</c:v>
                </c:pt>
                <c:pt idx="175">
                  <c:v>3</c:v>
                </c:pt>
                <c:pt idx="176">
                  <c:v>3</c:v>
                </c:pt>
                <c:pt idx="177">
                  <c:v>3</c:v>
                </c:pt>
                <c:pt idx="178">
                  <c:v>3</c:v>
                </c:pt>
                <c:pt idx="179">
                  <c:v>3</c:v>
                </c:pt>
                <c:pt idx="180">
                  <c:v>3</c:v>
                </c:pt>
                <c:pt idx="181">
                  <c:v>3</c:v>
                </c:pt>
                <c:pt idx="182">
                  <c:v>3</c:v>
                </c:pt>
                <c:pt idx="183">
                  <c:v>3</c:v>
                </c:pt>
                <c:pt idx="184">
                  <c:v>3</c:v>
                </c:pt>
                <c:pt idx="185">
                  <c:v>3</c:v>
                </c:pt>
                <c:pt idx="186">
                  <c:v>3</c:v>
                </c:pt>
                <c:pt idx="187">
                  <c:v>3</c:v>
                </c:pt>
                <c:pt idx="188">
                  <c:v>3</c:v>
                </c:pt>
                <c:pt idx="189">
                  <c:v>3</c:v>
                </c:pt>
                <c:pt idx="190">
                  <c:v>2</c:v>
                </c:pt>
                <c:pt idx="191">
                  <c:v>3</c:v>
                </c:pt>
                <c:pt idx="192">
                  <c:v>2</c:v>
                </c:pt>
                <c:pt idx="193">
                  <c:v>3</c:v>
                </c:pt>
                <c:pt idx="194">
                  <c:v>3</c:v>
                </c:pt>
                <c:pt idx="195">
                  <c:v>3</c:v>
                </c:pt>
                <c:pt idx="196">
                  <c:v>2</c:v>
                </c:pt>
              </c:numCache>
            </c:numRef>
          </c:val>
          <c:smooth val="0"/>
          <c:extLst>
            <c:ext xmlns:c16="http://schemas.microsoft.com/office/drawing/2014/chart" uri="{C3380CC4-5D6E-409C-BE32-E72D297353CC}">
              <c16:uniqueId val="{00000001-34F5-4568-BBA1-1C0BCADA4E34}"/>
            </c:ext>
          </c:extLst>
        </c:ser>
        <c:ser>
          <c:idx val="2"/>
          <c:order val="2"/>
          <c:tx>
            <c:strRef>
              <c:f>'[Marketing-data.xlsx]multiTimeline'!$D$3</c:f>
              <c:strCache>
                <c:ptCount val="1"/>
                <c:pt idx="0">
                  <c:v>BJ's Restaurants</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f>'[Marketing-data.xlsx]multiTimeline'!$A$4:$A$264</c:f>
              <c:numCache>
                <c:formatCode>m/d/yyyy</c:formatCode>
                <c:ptCount val="197"/>
                <c:pt idx="0">
                  <c:v>42008</c:v>
                </c:pt>
                <c:pt idx="1">
                  <c:v>42015</c:v>
                </c:pt>
                <c:pt idx="2">
                  <c:v>42022</c:v>
                </c:pt>
                <c:pt idx="3">
                  <c:v>42029</c:v>
                </c:pt>
                <c:pt idx="4">
                  <c:v>42036</c:v>
                </c:pt>
                <c:pt idx="5">
                  <c:v>42043</c:v>
                </c:pt>
                <c:pt idx="6">
                  <c:v>42050</c:v>
                </c:pt>
                <c:pt idx="7">
                  <c:v>42057</c:v>
                </c:pt>
                <c:pt idx="8">
                  <c:v>42064</c:v>
                </c:pt>
                <c:pt idx="9">
                  <c:v>42071</c:v>
                </c:pt>
                <c:pt idx="10">
                  <c:v>42078</c:v>
                </c:pt>
                <c:pt idx="11">
                  <c:v>42085</c:v>
                </c:pt>
                <c:pt idx="12">
                  <c:v>42092</c:v>
                </c:pt>
                <c:pt idx="13">
                  <c:v>42099</c:v>
                </c:pt>
                <c:pt idx="14">
                  <c:v>42106</c:v>
                </c:pt>
                <c:pt idx="15">
                  <c:v>42113</c:v>
                </c:pt>
                <c:pt idx="16">
                  <c:v>42120</c:v>
                </c:pt>
                <c:pt idx="17">
                  <c:v>42127</c:v>
                </c:pt>
                <c:pt idx="18">
                  <c:v>42134</c:v>
                </c:pt>
                <c:pt idx="19">
                  <c:v>42141</c:v>
                </c:pt>
                <c:pt idx="20">
                  <c:v>42148</c:v>
                </c:pt>
                <c:pt idx="21">
                  <c:v>42155</c:v>
                </c:pt>
                <c:pt idx="22">
                  <c:v>42162</c:v>
                </c:pt>
                <c:pt idx="23">
                  <c:v>42169</c:v>
                </c:pt>
                <c:pt idx="24">
                  <c:v>42176</c:v>
                </c:pt>
                <c:pt idx="25">
                  <c:v>42183</c:v>
                </c:pt>
                <c:pt idx="26">
                  <c:v>42190</c:v>
                </c:pt>
                <c:pt idx="27">
                  <c:v>42197</c:v>
                </c:pt>
                <c:pt idx="28">
                  <c:v>42204</c:v>
                </c:pt>
                <c:pt idx="29">
                  <c:v>42211</c:v>
                </c:pt>
                <c:pt idx="30">
                  <c:v>42218</c:v>
                </c:pt>
                <c:pt idx="31">
                  <c:v>42225</c:v>
                </c:pt>
                <c:pt idx="32">
                  <c:v>42232</c:v>
                </c:pt>
                <c:pt idx="33">
                  <c:v>42239</c:v>
                </c:pt>
                <c:pt idx="34">
                  <c:v>42246</c:v>
                </c:pt>
                <c:pt idx="35">
                  <c:v>42253</c:v>
                </c:pt>
                <c:pt idx="36">
                  <c:v>42260</c:v>
                </c:pt>
                <c:pt idx="37">
                  <c:v>42267</c:v>
                </c:pt>
                <c:pt idx="38">
                  <c:v>42274</c:v>
                </c:pt>
                <c:pt idx="39">
                  <c:v>42281</c:v>
                </c:pt>
                <c:pt idx="40">
                  <c:v>42288</c:v>
                </c:pt>
                <c:pt idx="41">
                  <c:v>42295</c:v>
                </c:pt>
                <c:pt idx="42">
                  <c:v>42302</c:v>
                </c:pt>
                <c:pt idx="43">
                  <c:v>42309</c:v>
                </c:pt>
                <c:pt idx="44">
                  <c:v>42316</c:v>
                </c:pt>
                <c:pt idx="45">
                  <c:v>42323</c:v>
                </c:pt>
                <c:pt idx="46">
                  <c:v>42330</c:v>
                </c:pt>
                <c:pt idx="47">
                  <c:v>42337</c:v>
                </c:pt>
                <c:pt idx="48">
                  <c:v>42344</c:v>
                </c:pt>
                <c:pt idx="49">
                  <c:v>42351</c:v>
                </c:pt>
                <c:pt idx="50">
                  <c:v>42358</c:v>
                </c:pt>
                <c:pt idx="51">
                  <c:v>42365</c:v>
                </c:pt>
                <c:pt idx="52">
                  <c:v>42372</c:v>
                </c:pt>
                <c:pt idx="53">
                  <c:v>42379</c:v>
                </c:pt>
                <c:pt idx="54">
                  <c:v>42386</c:v>
                </c:pt>
                <c:pt idx="55">
                  <c:v>42393</c:v>
                </c:pt>
                <c:pt idx="56">
                  <c:v>42400</c:v>
                </c:pt>
                <c:pt idx="57">
                  <c:v>42407</c:v>
                </c:pt>
                <c:pt idx="58">
                  <c:v>42414</c:v>
                </c:pt>
                <c:pt idx="59">
                  <c:v>42421</c:v>
                </c:pt>
                <c:pt idx="60">
                  <c:v>42428</c:v>
                </c:pt>
                <c:pt idx="61">
                  <c:v>42435</c:v>
                </c:pt>
                <c:pt idx="62">
                  <c:v>42442</c:v>
                </c:pt>
                <c:pt idx="63">
                  <c:v>42449</c:v>
                </c:pt>
                <c:pt idx="64">
                  <c:v>42456</c:v>
                </c:pt>
                <c:pt idx="65">
                  <c:v>42463</c:v>
                </c:pt>
                <c:pt idx="66">
                  <c:v>42470</c:v>
                </c:pt>
                <c:pt idx="67">
                  <c:v>42477</c:v>
                </c:pt>
                <c:pt idx="68">
                  <c:v>42484</c:v>
                </c:pt>
                <c:pt idx="69">
                  <c:v>42491</c:v>
                </c:pt>
                <c:pt idx="70">
                  <c:v>42498</c:v>
                </c:pt>
                <c:pt idx="71">
                  <c:v>42505</c:v>
                </c:pt>
                <c:pt idx="72">
                  <c:v>42512</c:v>
                </c:pt>
                <c:pt idx="73">
                  <c:v>42519</c:v>
                </c:pt>
                <c:pt idx="74">
                  <c:v>42526</c:v>
                </c:pt>
                <c:pt idx="75">
                  <c:v>42533</c:v>
                </c:pt>
                <c:pt idx="76">
                  <c:v>42540</c:v>
                </c:pt>
                <c:pt idx="77">
                  <c:v>42547</c:v>
                </c:pt>
                <c:pt idx="78">
                  <c:v>42554</c:v>
                </c:pt>
                <c:pt idx="79">
                  <c:v>42561</c:v>
                </c:pt>
                <c:pt idx="80">
                  <c:v>42568</c:v>
                </c:pt>
                <c:pt idx="81">
                  <c:v>42575</c:v>
                </c:pt>
                <c:pt idx="82">
                  <c:v>42582</c:v>
                </c:pt>
                <c:pt idx="83">
                  <c:v>42589</c:v>
                </c:pt>
                <c:pt idx="84">
                  <c:v>42596</c:v>
                </c:pt>
                <c:pt idx="85">
                  <c:v>42603</c:v>
                </c:pt>
                <c:pt idx="86">
                  <c:v>42610</c:v>
                </c:pt>
                <c:pt idx="87">
                  <c:v>42617</c:v>
                </c:pt>
                <c:pt idx="88">
                  <c:v>42624</c:v>
                </c:pt>
                <c:pt idx="89">
                  <c:v>42631</c:v>
                </c:pt>
                <c:pt idx="90">
                  <c:v>42638</c:v>
                </c:pt>
                <c:pt idx="91">
                  <c:v>42645</c:v>
                </c:pt>
                <c:pt idx="92">
                  <c:v>42652</c:v>
                </c:pt>
                <c:pt idx="93">
                  <c:v>42659</c:v>
                </c:pt>
                <c:pt idx="94">
                  <c:v>42666</c:v>
                </c:pt>
                <c:pt idx="95">
                  <c:v>42673</c:v>
                </c:pt>
                <c:pt idx="96">
                  <c:v>42680</c:v>
                </c:pt>
                <c:pt idx="97">
                  <c:v>42687</c:v>
                </c:pt>
                <c:pt idx="98">
                  <c:v>42694</c:v>
                </c:pt>
                <c:pt idx="99">
                  <c:v>42701</c:v>
                </c:pt>
                <c:pt idx="100">
                  <c:v>42708</c:v>
                </c:pt>
                <c:pt idx="101">
                  <c:v>42715</c:v>
                </c:pt>
                <c:pt idx="102">
                  <c:v>42722</c:v>
                </c:pt>
                <c:pt idx="103">
                  <c:v>42729</c:v>
                </c:pt>
                <c:pt idx="104">
                  <c:v>42736</c:v>
                </c:pt>
                <c:pt idx="105">
                  <c:v>42743</c:v>
                </c:pt>
                <c:pt idx="106">
                  <c:v>42750</c:v>
                </c:pt>
                <c:pt idx="107">
                  <c:v>42757</c:v>
                </c:pt>
                <c:pt idx="108">
                  <c:v>42764</c:v>
                </c:pt>
                <c:pt idx="109">
                  <c:v>42771</c:v>
                </c:pt>
                <c:pt idx="110">
                  <c:v>42778</c:v>
                </c:pt>
                <c:pt idx="111">
                  <c:v>42785</c:v>
                </c:pt>
                <c:pt idx="112">
                  <c:v>42792</c:v>
                </c:pt>
                <c:pt idx="113">
                  <c:v>42799</c:v>
                </c:pt>
                <c:pt idx="114">
                  <c:v>42806</c:v>
                </c:pt>
                <c:pt idx="115">
                  <c:v>42813</c:v>
                </c:pt>
                <c:pt idx="116">
                  <c:v>42820</c:v>
                </c:pt>
                <c:pt idx="117">
                  <c:v>42827</c:v>
                </c:pt>
                <c:pt idx="118">
                  <c:v>42834</c:v>
                </c:pt>
                <c:pt idx="119">
                  <c:v>42841</c:v>
                </c:pt>
                <c:pt idx="120">
                  <c:v>42848</c:v>
                </c:pt>
                <c:pt idx="121">
                  <c:v>42855</c:v>
                </c:pt>
                <c:pt idx="122">
                  <c:v>42862</c:v>
                </c:pt>
                <c:pt idx="123">
                  <c:v>42869</c:v>
                </c:pt>
                <c:pt idx="124">
                  <c:v>42876</c:v>
                </c:pt>
                <c:pt idx="125">
                  <c:v>42883</c:v>
                </c:pt>
                <c:pt idx="126">
                  <c:v>42890</c:v>
                </c:pt>
                <c:pt idx="127">
                  <c:v>42897</c:v>
                </c:pt>
                <c:pt idx="128">
                  <c:v>42904</c:v>
                </c:pt>
                <c:pt idx="129">
                  <c:v>42911</c:v>
                </c:pt>
                <c:pt idx="130">
                  <c:v>42918</c:v>
                </c:pt>
                <c:pt idx="131">
                  <c:v>42925</c:v>
                </c:pt>
                <c:pt idx="132">
                  <c:v>42932</c:v>
                </c:pt>
                <c:pt idx="133">
                  <c:v>42939</c:v>
                </c:pt>
                <c:pt idx="134">
                  <c:v>42946</c:v>
                </c:pt>
                <c:pt idx="135">
                  <c:v>42953</c:v>
                </c:pt>
                <c:pt idx="136">
                  <c:v>42960</c:v>
                </c:pt>
                <c:pt idx="137">
                  <c:v>42967</c:v>
                </c:pt>
                <c:pt idx="138">
                  <c:v>42974</c:v>
                </c:pt>
                <c:pt idx="139">
                  <c:v>42981</c:v>
                </c:pt>
                <c:pt idx="140">
                  <c:v>42988</c:v>
                </c:pt>
                <c:pt idx="141">
                  <c:v>42995</c:v>
                </c:pt>
                <c:pt idx="142">
                  <c:v>43002</c:v>
                </c:pt>
                <c:pt idx="143">
                  <c:v>43009</c:v>
                </c:pt>
                <c:pt idx="144">
                  <c:v>43016</c:v>
                </c:pt>
                <c:pt idx="145">
                  <c:v>43023</c:v>
                </c:pt>
                <c:pt idx="146">
                  <c:v>43030</c:v>
                </c:pt>
                <c:pt idx="147">
                  <c:v>43037</c:v>
                </c:pt>
                <c:pt idx="148">
                  <c:v>43044</c:v>
                </c:pt>
                <c:pt idx="149">
                  <c:v>43051</c:v>
                </c:pt>
                <c:pt idx="150">
                  <c:v>43058</c:v>
                </c:pt>
                <c:pt idx="151">
                  <c:v>43065</c:v>
                </c:pt>
                <c:pt idx="152">
                  <c:v>43072</c:v>
                </c:pt>
                <c:pt idx="153">
                  <c:v>43079</c:v>
                </c:pt>
                <c:pt idx="154">
                  <c:v>43086</c:v>
                </c:pt>
                <c:pt idx="155">
                  <c:v>43093</c:v>
                </c:pt>
                <c:pt idx="156">
                  <c:v>43100</c:v>
                </c:pt>
                <c:pt idx="157">
                  <c:v>43107</c:v>
                </c:pt>
                <c:pt idx="158">
                  <c:v>43114</c:v>
                </c:pt>
                <c:pt idx="159">
                  <c:v>43121</c:v>
                </c:pt>
                <c:pt idx="160">
                  <c:v>43128</c:v>
                </c:pt>
                <c:pt idx="161">
                  <c:v>43135</c:v>
                </c:pt>
                <c:pt idx="162">
                  <c:v>43142</c:v>
                </c:pt>
                <c:pt idx="163">
                  <c:v>43149</c:v>
                </c:pt>
                <c:pt idx="164">
                  <c:v>43156</c:v>
                </c:pt>
                <c:pt idx="165">
                  <c:v>43163</c:v>
                </c:pt>
                <c:pt idx="166">
                  <c:v>43170</c:v>
                </c:pt>
                <c:pt idx="167">
                  <c:v>43177</c:v>
                </c:pt>
                <c:pt idx="168">
                  <c:v>43184</c:v>
                </c:pt>
                <c:pt idx="169">
                  <c:v>43191</c:v>
                </c:pt>
                <c:pt idx="170">
                  <c:v>43198</c:v>
                </c:pt>
                <c:pt idx="171">
                  <c:v>43205</c:v>
                </c:pt>
                <c:pt idx="172">
                  <c:v>43212</c:v>
                </c:pt>
                <c:pt idx="173">
                  <c:v>43219</c:v>
                </c:pt>
                <c:pt idx="174">
                  <c:v>43226</c:v>
                </c:pt>
                <c:pt idx="175">
                  <c:v>43233</c:v>
                </c:pt>
                <c:pt idx="176">
                  <c:v>43240</c:v>
                </c:pt>
                <c:pt idx="177">
                  <c:v>43247</c:v>
                </c:pt>
                <c:pt idx="178">
                  <c:v>43254</c:v>
                </c:pt>
                <c:pt idx="179">
                  <c:v>43261</c:v>
                </c:pt>
                <c:pt idx="180">
                  <c:v>43268</c:v>
                </c:pt>
                <c:pt idx="181">
                  <c:v>43275</c:v>
                </c:pt>
                <c:pt idx="182">
                  <c:v>43282</c:v>
                </c:pt>
                <c:pt idx="183">
                  <c:v>43289</c:v>
                </c:pt>
                <c:pt idx="184">
                  <c:v>43296</c:v>
                </c:pt>
                <c:pt idx="185">
                  <c:v>43303</c:v>
                </c:pt>
                <c:pt idx="186">
                  <c:v>43310</c:v>
                </c:pt>
                <c:pt idx="187">
                  <c:v>43317</c:v>
                </c:pt>
                <c:pt idx="188">
                  <c:v>43324</c:v>
                </c:pt>
                <c:pt idx="189">
                  <c:v>43331</c:v>
                </c:pt>
                <c:pt idx="190">
                  <c:v>43338</c:v>
                </c:pt>
                <c:pt idx="191">
                  <c:v>43345</c:v>
                </c:pt>
                <c:pt idx="192">
                  <c:v>43352</c:v>
                </c:pt>
                <c:pt idx="193">
                  <c:v>43359</c:v>
                </c:pt>
                <c:pt idx="194">
                  <c:v>43366</c:v>
                </c:pt>
                <c:pt idx="195">
                  <c:v>43373</c:v>
                </c:pt>
                <c:pt idx="196">
                  <c:v>43380</c:v>
                </c:pt>
              </c:numCache>
            </c:numRef>
          </c:cat>
          <c:val>
            <c:numRef>
              <c:f>'[Marketing-data.xlsx]multiTimeline'!$D$4:$D$264</c:f>
              <c:numCache>
                <c:formatCode>General</c:formatCode>
                <c:ptCount val="197"/>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3</c:v>
                </c:pt>
                <c:pt idx="27">
                  <c:v>3</c:v>
                </c:pt>
                <c:pt idx="28">
                  <c:v>3</c:v>
                </c:pt>
                <c:pt idx="29">
                  <c:v>3</c:v>
                </c:pt>
                <c:pt idx="30">
                  <c:v>3</c:v>
                </c:pt>
                <c:pt idx="31">
                  <c:v>3</c:v>
                </c:pt>
                <c:pt idx="32">
                  <c:v>2</c:v>
                </c:pt>
                <c:pt idx="33">
                  <c:v>2</c:v>
                </c:pt>
                <c:pt idx="34">
                  <c:v>2</c:v>
                </c:pt>
                <c:pt idx="35">
                  <c:v>2</c:v>
                </c:pt>
                <c:pt idx="36">
                  <c:v>2</c:v>
                </c:pt>
                <c:pt idx="37">
                  <c:v>2</c:v>
                </c:pt>
                <c:pt idx="38">
                  <c:v>2</c:v>
                </c:pt>
                <c:pt idx="39">
                  <c:v>2</c:v>
                </c:pt>
                <c:pt idx="40">
                  <c:v>2</c:v>
                </c:pt>
                <c:pt idx="41">
                  <c:v>2</c:v>
                </c:pt>
                <c:pt idx="42">
                  <c:v>1</c:v>
                </c:pt>
                <c:pt idx="43">
                  <c:v>2</c:v>
                </c:pt>
                <c:pt idx="44">
                  <c:v>2</c:v>
                </c:pt>
                <c:pt idx="45">
                  <c:v>2</c:v>
                </c:pt>
                <c:pt idx="46">
                  <c:v>2</c:v>
                </c:pt>
                <c:pt idx="47">
                  <c:v>2</c:v>
                </c:pt>
                <c:pt idx="48">
                  <c:v>2</c:v>
                </c:pt>
                <c:pt idx="49">
                  <c:v>2</c:v>
                </c:pt>
                <c:pt idx="50">
                  <c:v>3</c:v>
                </c:pt>
                <c:pt idx="51">
                  <c:v>4</c:v>
                </c:pt>
                <c:pt idx="52">
                  <c:v>7</c:v>
                </c:pt>
                <c:pt idx="53">
                  <c:v>6</c:v>
                </c:pt>
                <c:pt idx="54">
                  <c:v>6</c:v>
                </c:pt>
                <c:pt idx="55">
                  <c:v>6</c:v>
                </c:pt>
                <c:pt idx="56">
                  <c:v>6</c:v>
                </c:pt>
                <c:pt idx="57">
                  <c:v>6</c:v>
                </c:pt>
                <c:pt idx="58">
                  <c:v>7</c:v>
                </c:pt>
                <c:pt idx="59">
                  <c:v>6</c:v>
                </c:pt>
                <c:pt idx="60">
                  <c:v>6</c:v>
                </c:pt>
                <c:pt idx="61">
                  <c:v>6</c:v>
                </c:pt>
                <c:pt idx="62">
                  <c:v>7</c:v>
                </c:pt>
                <c:pt idx="63">
                  <c:v>6</c:v>
                </c:pt>
                <c:pt idx="64">
                  <c:v>7</c:v>
                </c:pt>
                <c:pt idx="65">
                  <c:v>6</c:v>
                </c:pt>
                <c:pt idx="66">
                  <c:v>6</c:v>
                </c:pt>
                <c:pt idx="67">
                  <c:v>6</c:v>
                </c:pt>
                <c:pt idx="68">
                  <c:v>6</c:v>
                </c:pt>
                <c:pt idx="69">
                  <c:v>6</c:v>
                </c:pt>
                <c:pt idx="70">
                  <c:v>7</c:v>
                </c:pt>
                <c:pt idx="71">
                  <c:v>7</c:v>
                </c:pt>
                <c:pt idx="72">
                  <c:v>6</c:v>
                </c:pt>
                <c:pt idx="73">
                  <c:v>7</c:v>
                </c:pt>
                <c:pt idx="74">
                  <c:v>6</c:v>
                </c:pt>
                <c:pt idx="75">
                  <c:v>6</c:v>
                </c:pt>
                <c:pt idx="76">
                  <c:v>7</c:v>
                </c:pt>
                <c:pt idx="77">
                  <c:v>6</c:v>
                </c:pt>
                <c:pt idx="78">
                  <c:v>6</c:v>
                </c:pt>
                <c:pt idx="79">
                  <c:v>5</c:v>
                </c:pt>
                <c:pt idx="80">
                  <c:v>6</c:v>
                </c:pt>
                <c:pt idx="81">
                  <c:v>6</c:v>
                </c:pt>
                <c:pt idx="82">
                  <c:v>6</c:v>
                </c:pt>
                <c:pt idx="83">
                  <c:v>6</c:v>
                </c:pt>
                <c:pt idx="84">
                  <c:v>6</c:v>
                </c:pt>
                <c:pt idx="85">
                  <c:v>6</c:v>
                </c:pt>
                <c:pt idx="86">
                  <c:v>6</c:v>
                </c:pt>
                <c:pt idx="87">
                  <c:v>6</c:v>
                </c:pt>
                <c:pt idx="88">
                  <c:v>5</c:v>
                </c:pt>
                <c:pt idx="89">
                  <c:v>6</c:v>
                </c:pt>
                <c:pt idx="90">
                  <c:v>6</c:v>
                </c:pt>
                <c:pt idx="91">
                  <c:v>6</c:v>
                </c:pt>
                <c:pt idx="92">
                  <c:v>6</c:v>
                </c:pt>
                <c:pt idx="93">
                  <c:v>6</c:v>
                </c:pt>
                <c:pt idx="94">
                  <c:v>6</c:v>
                </c:pt>
                <c:pt idx="95">
                  <c:v>6</c:v>
                </c:pt>
                <c:pt idx="96">
                  <c:v>5</c:v>
                </c:pt>
                <c:pt idx="97">
                  <c:v>5</c:v>
                </c:pt>
                <c:pt idx="98">
                  <c:v>5</c:v>
                </c:pt>
                <c:pt idx="99">
                  <c:v>5</c:v>
                </c:pt>
                <c:pt idx="100">
                  <c:v>6</c:v>
                </c:pt>
                <c:pt idx="101">
                  <c:v>6</c:v>
                </c:pt>
                <c:pt idx="102">
                  <c:v>7</c:v>
                </c:pt>
                <c:pt idx="103">
                  <c:v>7</c:v>
                </c:pt>
                <c:pt idx="104">
                  <c:v>7</c:v>
                </c:pt>
                <c:pt idx="105">
                  <c:v>6</c:v>
                </c:pt>
                <c:pt idx="106">
                  <c:v>6</c:v>
                </c:pt>
                <c:pt idx="107">
                  <c:v>6</c:v>
                </c:pt>
                <c:pt idx="108">
                  <c:v>6</c:v>
                </c:pt>
                <c:pt idx="109">
                  <c:v>6</c:v>
                </c:pt>
                <c:pt idx="110">
                  <c:v>7</c:v>
                </c:pt>
                <c:pt idx="111">
                  <c:v>6</c:v>
                </c:pt>
                <c:pt idx="112">
                  <c:v>6</c:v>
                </c:pt>
                <c:pt idx="113">
                  <c:v>7</c:v>
                </c:pt>
                <c:pt idx="114">
                  <c:v>7</c:v>
                </c:pt>
                <c:pt idx="115">
                  <c:v>6</c:v>
                </c:pt>
                <c:pt idx="116">
                  <c:v>7</c:v>
                </c:pt>
                <c:pt idx="117">
                  <c:v>6</c:v>
                </c:pt>
                <c:pt idx="118">
                  <c:v>6</c:v>
                </c:pt>
                <c:pt idx="119">
                  <c:v>6</c:v>
                </c:pt>
                <c:pt idx="120">
                  <c:v>6</c:v>
                </c:pt>
                <c:pt idx="121">
                  <c:v>6</c:v>
                </c:pt>
                <c:pt idx="122">
                  <c:v>6</c:v>
                </c:pt>
                <c:pt idx="123">
                  <c:v>8</c:v>
                </c:pt>
                <c:pt idx="124">
                  <c:v>6</c:v>
                </c:pt>
                <c:pt idx="125">
                  <c:v>6</c:v>
                </c:pt>
                <c:pt idx="126">
                  <c:v>7</c:v>
                </c:pt>
                <c:pt idx="127">
                  <c:v>7</c:v>
                </c:pt>
                <c:pt idx="128">
                  <c:v>8</c:v>
                </c:pt>
                <c:pt idx="129">
                  <c:v>7</c:v>
                </c:pt>
                <c:pt idx="130">
                  <c:v>7</c:v>
                </c:pt>
                <c:pt idx="131">
                  <c:v>7</c:v>
                </c:pt>
                <c:pt idx="132">
                  <c:v>8</c:v>
                </c:pt>
                <c:pt idx="133">
                  <c:v>7</c:v>
                </c:pt>
                <c:pt idx="134">
                  <c:v>7</c:v>
                </c:pt>
                <c:pt idx="135">
                  <c:v>6</c:v>
                </c:pt>
                <c:pt idx="136">
                  <c:v>6</c:v>
                </c:pt>
                <c:pt idx="137">
                  <c:v>6</c:v>
                </c:pt>
                <c:pt idx="138">
                  <c:v>5</c:v>
                </c:pt>
                <c:pt idx="139">
                  <c:v>5</c:v>
                </c:pt>
                <c:pt idx="140">
                  <c:v>5</c:v>
                </c:pt>
                <c:pt idx="141">
                  <c:v>5</c:v>
                </c:pt>
                <c:pt idx="142">
                  <c:v>6</c:v>
                </c:pt>
                <c:pt idx="143">
                  <c:v>6</c:v>
                </c:pt>
                <c:pt idx="144">
                  <c:v>6</c:v>
                </c:pt>
                <c:pt idx="145">
                  <c:v>6</c:v>
                </c:pt>
                <c:pt idx="146">
                  <c:v>5</c:v>
                </c:pt>
                <c:pt idx="147">
                  <c:v>5</c:v>
                </c:pt>
                <c:pt idx="148">
                  <c:v>8</c:v>
                </c:pt>
                <c:pt idx="149">
                  <c:v>6</c:v>
                </c:pt>
                <c:pt idx="150">
                  <c:v>5</c:v>
                </c:pt>
                <c:pt idx="151">
                  <c:v>6</c:v>
                </c:pt>
                <c:pt idx="152">
                  <c:v>7</c:v>
                </c:pt>
                <c:pt idx="153">
                  <c:v>6</c:v>
                </c:pt>
                <c:pt idx="154">
                  <c:v>7</c:v>
                </c:pt>
                <c:pt idx="155">
                  <c:v>8</c:v>
                </c:pt>
                <c:pt idx="156">
                  <c:v>7</c:v>
                </c:pt>
                <c:pt idx="157">
                  <c:v>6</c:v>
                </c:pt>
                <c:pt idx="158">
                  <c:v>6</c:v>
                </c:pt>
                <c:pt idx="159">
                  <c:v>6</c:v>
                </c:pt>
                <c:pt idx="160">
                  <c:v>6</c:v>
                </c:pt>
                <c:pt idx="161">
                  <c:v>6</c:v>
                </c:pt>
                <c:pt idx="162">
                  <c:v>7</c:v>
                </c:pt>
                <c:pt idx="163">
                  <c:v>7</c:v>
                </c:pt>
                <c:pt idx="164">
                  <c:v>7</c:v>
                </c:pt>
                <c:pt idx="165">
                  <c:v>7</c:v>
                </c:pt>
                <c:pt idx="166">
                  <c:v>8</c:v>
                </c:pt>
                <c:pt idx="167">
                  <c:v>7</c:v>
                </c:pt>
                <c:pt idx="168">
                  <c:v>8</c:v>
                </c:pt>
                <c:pt idx="169">
                  <c:v>8</c:v>
                </c:pt>
                <c:pt idx="170">
                  <c:v>7</c:v>
                </c:pt>
                <c:pt idx="171">
                  <c:v>8</c:v>
                </c:pt>
                <c:pt idx="172">
                  <c:v>7</c:v>
                </c:pt>
                <c:pt idx="173">
                  <c:v>7</c:v>
                </c:pt>
                <c:pt idx="174">
                  <c:v>8</c:v>
                </c:pt>
                <c:pt idx="175">
                  <c:v>8</c:v>
                </c:pt>
                <c:pt idx="176">
                  <c:v>8</c:v>
                </c:pt>
                <c:pt idx="177">
                  <c:v>8</c:v>
                </c:pt>
                <c:pt idx="178">
                  <c:v>8</c:v>
                </c:pt>
                <c:pt idx="179">
                  <c:v>8</c:v>
                </c:pt>
                <c:pt idx="180">
                  <c:v>8</c:v>
                </c:pt>
                <c:pt idx="181">
                  <c:v>7</c:v>
                </c:pt>
                <c:pt idx="182">
                  <c:v>7</c:v>
                </c:pt>
                <c:pt idx="183">
                  <c:v>7</c:v>
                </c:pt>
                <c:pt idx="184">
                  <c:v>8</c:v>
                </c:pt>
                <c:pt idx="185">
                  <c:v>8</c:v>
                </c:pt>
                <c:pt idx="186">
                  <c:v>8</c:v>
                </c:pt>
                <c:pt idx="187">
                  <c:v>8</c:v>
                </c:pt>
                <c:pt idx="188">
                  <c:v>7</c:v>
                </c:pt>
                <c:pt idx="189">
                  <c:v>7</c:v>
                </c:pt>
                <c:pt idx="190">
                  <c:v>7</c:v>
                </c:pt>
                <c:pt idx="191">
                  <c:v>8</c:v>
                </c:pt>
                <c:pt idx="192">
                  <c:v>7</c:v>
                </c:pt>
                <c:pt idx="193">
                  <c:v>7</c:v>
                </c:pt>
                <c:pt idx="194">
                  <c:v>7</c:v>
                </c:pt>
                <c:pt idx="195">
                  <c:v>7</c:v>
                </c:pt>
                <c:pt idx="196">
                  <c:v>8</c:v>
                </c:pt>
              </c:numCache>
            </c:numRef>
          </c:val>
          <c:smooth val="0"/>
          <c:extLst>
            <c:ext xmlns:c16="http://schemas.microsoft.com/office/drawing/2014/chart" uri="{C3380CC4-5D6E-409C-BE32-E72D297353CC}">
              <c16:uniqueId val="{00000002-34F5-4568-BBA1-1C0BCADA4E34}"/>
            </c:ext>
          </c:extLst>
        </c:ser>
        <c:ser>
          <c:idx val="3"/>
          <c:order val="3"/>
          <c:tx>
            <c:strRef>
              <c:f>'[Marketing-data.xlsx]multiTimeline'!$E$3</c:f>
              <c:strCache>
                <c:ptCount val="1"/>
                <c:pt idx="0">
                  <c:v>Chipotle Mexican Grill</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'[Marketing-data.xlsx]multiTimeline'!$A$4:$A$264</c:f>
              <c:numCache>
                <c:formatCode>m/d/yyyy</c:formatCode>
                <c:ptCount val="197"/>
                <c:pt idx="0">
                  <c:v>42008</c:v>
                </c:pt>
                <c:pt idx="1">
                  <c:v>42015</c:v>
                </c:pt>
                <c:pt idx="2">
                  <c:v>42022</c:v>
                </c:pt>
                <c:pt idx="3">
                  <c:v>42029</c:v>
                </c:pt>
                <c:pt idx="4">
                  <c:v>42036</c:v>
                </c:pt>
                <c:pt idx="5">
                  <c:v>42043</c:v>
                </c:pt>
                <c:pt idx="6">
                  <c:v>42050</c:v>
                </c:pt>
                <c:pt idx="7">
                  <c:v>42057</c:v>
                </c:pt>
                <c:pt idx="8">
                  <c:v>42064</c:v>
                </c:pt>
                <c:pt idx="9">
                  <c:v>42071</c:v>
                </c:pt>
                <c:pt idx="10">
                  <c:v>42078</c:v>
                </c:pt>
                <c:pt idx="11">
                  <c:v>42085</c:v>
                </c:pt>
                <c:pt idx="12">
                  <c:v>42092</c:v>
                </c:pt>
                <c:pt idx="13">
                  <c:v>42099</c:v>
                </c:pt>
                <c:pt idx="14">
                  <c:v>42106</c:v>
                </c:pt>
                <c:pt idx="15">
                  <c:v>42113</c:v>
                </c:pt>
                <c:pt idx="16">
                  <c:v>42120</c:v>
                </c:pt>
                <c:pt idx="17">
                  <c:v>42127</c:v>
                </c:pt>
                <c:pt idx="18">
                  <c:v>42134</c:v>
                </c:pt>
                <c:pt idx="19">
                  <c:v>42141</c:v>
                </c:pt>
                <c:pt idx="20">
                  <c:v>42148</c:v>
                </c:pt>
                <c:pt idx="21">
                  <c:v>42155</c:v>
                </c:pt>
                <c:pt idx="22">
                  <c:v>42162</c:v>
                </c:pt>
                <c:pt idx="23">
                  <c:v>42169</c:v>
                </c:pt>
                <c:pt idx="24">
                  <c:v>42176</c:v>
                </c:pt>
                <c:pt idx="25">
                  <c:v>42183</c:v>
                </c:pt>
                <c:pt idx="26">
                  <c:v>42190</c:v>
                </c:pt>
                <c:pt idx="27">
                  <c:v>42197</c:v>
                </c:pt>
                <c:pt idx="28">
                  <c:v>42204</c:v>
                </c:pt>
                <c:pt idx="29">
                  <c:v>42211</c:v>
                </c:pt>
                <c:pt idx="30">
                  <c:v>42218</c:v>
                </c:pt>
                <c:pt idx="31">
                  <c:v>42225</c:v>
                </c:pt>
                <c:pt idx="32">
                  <c:v>42232</c:v>
                </c:pt>
                <c:pt idx="33">
                  <c:v>42239</c:v>
                </c:pt>
                <c:pt idx="34">
                  <c:v>42246</c:v>
                </c:pt>
                <c:pt idx="35">
                  <c:v>42253</c:v>
                </c:pt>
                <c:pt idx="36">
                  <c:v>42260</c:v>
                </c:pt>
                <c:pt idx="37">
                  <c:v>42267</c:v>
                </c:pt>
                <c:pt idx="38">
                  <c:v>42274</c:v>
                </c:pt>
                <c:pt idx="39">
                  <c:v>42281</c:v>
                </c:pt>
                <c:pt idx="40">
                  <c:v>42288</c:v>
                </c:pt>
                <c:pt idx="41">
                  <c:v>42295</c:v>
                </c:pt>
                <c:pt idx="42">
                  <c:v>42302</c:v>
                </c:pt>
                <c:pt idx="43">
                  <c:v>42309</c:v>
                </c:pt>
                <c:pt idx="44">
                  <c:v>42316</c:v>
                </c:pt>
                <c:pt idx="45">
                  <c:v>42323</c:v>
                </c:pt>
                <c:pt idx="46">
                  <c:v>42330</c:v>
                </c:pt>
                <c:pt idx="47">
                  <c:v>42337</c:v>
                </c:pt>
                <c:pt idx="48">
                  <c:v>42344</c:v>
                </c:pt>
                <c:pt idx="49">
                  <c:v>42351</c:v>
                </c:pt>
                <c:pt idx="50">
                  <c:v>42358</c:v>
                </c:pt>
                <c:pt idx="51">
                  <c:v>42365</c:v>
                </c:pt>
                <c:pt idx="52">
                  <c:v>42372</c:v>
                </c:pt>
                <c:pt idx="53">
                  <c:v>42379</c:v>
                </c:pt>
                <c:pt idx="54">
                  <c:v>42386</c:v>
                </c:pt>
                <c:pt idx="55">
                  <c:v>42393</c:v>
                </c:pt>
                <c:pt idx="56">
                  <c:v>42400</c:v>
                </c:pt>
                <c:pt idx="57">
                  <c:v>42407</c:v>
                </c:pt>
                <c:pt idx="58">
                  <c:v>42414</c:v>
                </c:pt>
                <c:pt idx="59">
                  <c:v>42421</c:v>
                </c:pt>
                <c:pt idx="60">
                  <c:v>42428</c:v>
                </c:pt>
                <c:pt idx="61">
                  <c:v>42435</c:v>
                </c:pt>
                <c:pt idx="62">
                  <c:v>42442</c:v>
                </c:pt>
                <c:pt idx="63">
                  <c:v>42449</c:v>
                </c:pt>
                <c:pt idx="64">
                  <c:v>42456</c:v>
                </c:pt>
                <c:pt idx="65">
                  <c:v>42463</c:v>
                </c:pt>
                <c:pt idx="66">
                  <c:v>42470</c:v>
                </c:pt>
                <c:pt idx="67">
                  <c:v>42477</c:v>
                </c:pt>
                <c:pt idx="68">
                  <c:v>42484</c:v>
                </c:pt>
                <c:pt idx="69">
                  <c:v>42491</c:v>
                </c:pt>
                <c:pt idx="70">
                  <c:v>42498</c:v>
                </c:pt>
                <c:pt idx="71">
                  <c:v>42505</c:v>
                </c:pt>
                <c:pt idx="72">
                  <c:v>42512</c:v>
                </c:pt>
                <c:pt idx="73">
                  <c:v>42519</c:v>
                </c:pt>
                <c:pt idx="74">
                  <c:v>42526</c:v>
                </c:pt>
                <c:pt idx="75">
                  <c:v>42533</c:v>
                </c:pt>
                <c:pt idx="76">
                  <c:v>42540</c:v>
                </c:pt>
                <c:pt idx="77">
                  <c:v>42547</c:v>
                </c:pt>
                <c:pt idx="78">
                  <c:v>42554</c:v>
                </c:pt>
                <c:pt idx="79">
                  <c:v>42561</c:v>
                </c:pt>
                <c:pt idx="80">
                  <c:v>42568</c:v>
                </c:pt>
                <c:pt idx="81">
                  <c:v>42575</c:v>
                </c:pt>
                <c:pt idx="82">
                  <c:v>42582</c:v>
                </c:pt>
                <c:pt idx="83">
                  <c:v>42589</c:v>
                </c:pt>
                <c:pt idx="84">
                  <c:v>42596</c:v>
                </c:pt>
                <c:pt idx="85">
                  <c:v>42603</c:v>
                </c:pt>
                <c:pt idx="86">
                  <c:v>42610</c:v>
                </c:pt>
                <c:pt idx="87">
                  <c:v>42617</c:v>
                </c:pt>
                <c:pt idx="88">
                  <c:v>42624</c:v>
                </c:pt>
                <c:pt idx="89">
                  <c:v>42631</c:v>
                </c:pt>
                <c:pt idx="90">
                  <c:v>42638</c:v>
                </c:pt>
                <c:pt idx="91">
                  <c:v>42645</c:v>
                </c:pt>
                <c:pt idx="92">
                  <c:v>42652</c:v>
                </c:pt>
                <c:pt idx="93">
                  <c:v>42659</c:v>
                </c:pt>
                <c:pt idx="94">
                  <c:v>42666</c:v>
                </c:pt>
                <c:pt idx="95">
                  <c:v>42673</c:v>
                </c:pt>
                <c:pt idx="96">
                  <c:v>42680</c:v>
                </c:pt>
                <c:pt idx="97">
                  <c:v>42687</c:v>
                </c:pt>
                <c:pt idx="98">
                  <c:v>42694</c:v>
                </c:pt>
                <c:pt idx="99">
                  <c:v>42701</c:v>
                </c:pt>
                <c:pt idx="100">
                  <c:v>42708</c:v>
                </c:pt>
                <c:pt idx="101">
                  <c:v>42715</c:v>
                </c:pt>
                <c:pt idx="102">
                  <c:v>42722</c:v>
                </c:pt>
                <c:pt idx="103">
                  <c:v>42729</c:v>
                </c:pt>
                <c:pt idx="104">
                  <c:v>42736</c:v>
                </c:pt>
                <c:pt idx="105">
                  <c:v>42743</c:v>
                </c:pt>
                <c:pt idx="106">
                  <c:v>42750</c:v>
                </c:pt>
                <c:pt idx="107">
                  <c:v>42757</c:v>
                </c:pt>
                <c:pt idx="108">
                  <c:v>42764</c:v>
                </c:pt>
                <c:pt idx="109">
                  <c:v>42771</c:v>
                </c:pt>
                <c:pt idx="110">
                  <c:v>42778</c:v>
                </c:pt>
                <c:pt idx="111">
                  <c:v>42785</c:v>
                </c:pt>
                <c:pt idx="112">
                  <c:v>42792</c:v>
                </c:pt>
                <c:pt idx="113">
                  <c:v>42799</c:v>
                </c:pt>
                <c:pt idx="114">
                  <c:v>42806</c:v>
                </c:pt>
                <c:pt idx="115">
                  <c:v>42813</c:v>
                </c:pt>
                <c:pt idx="116">
                  <c:v>42820</c:v>
                </c:pt>
                <c:pt idx="117">
                  <c:v>42827</c:v>
                </c:pt>
                <c:pt idx="118">
                  <c:v>42834</c:v>
                </c:pt>
                <c:pt idx="119">
                  <c:v>42841</c:v>
                </c:pt>
                <c:pt idx="120">
                  <c:v>42848</c:v>
                </c:pt>
                <c:pt idx="121">
                  <c:v>42855</c:v>
                </c:pt>
                <c:pt idx="122">
                  <c:v>42862</c:v>
                </c:pt>
                <c:pt idx="123">
                  <c:v>42869</c:v>
                </c:pt>
                <c:pt idx="124">
                  <c:v>42876</c:v>
                </c:pt>
                <c:pt idx="125">
                  <c:v>42883</c:v>
                </c:pt>
                <c:pt idx="126">
                  <c:v>42890</c:v>
                </c:pt>
                <c:pt idx="127">
                  <c:v>42897</c:v>
                </c:pt>
                <c:pt idx="128">
                  <c:v>42904</c:v>
                </c:pt>
                <c:pt idx="129">
                  <c:v>42911</c:v>
                </c:pt>
                <c:pt idx="130">
                  <c:v>42918</c:v>
                </c:pt>
                <c:pt idx="131">
                  <c:v>42925</c:v>
                </c:pt>
                <c:pt idx="132">
                  <c:v>42932</c:v>
                </c:pt>
                <c:pt idx="133">
                  <c:v>42939</c:v>
                </c:pt>
                <c:pt idx="134">
                  <c:v>42946</c:v>
                </c:pt>
                <c:pt idx="135">
                  <c:v>42953</c:v>
                </c:pt>
                <c:pt idx="136">
                  <c:v>42960</c:v>
                </c:pt>
                <c:pt idx="137">
                  <c:v>42967</c:v>
                </c:pt>
                <c:pt idx="138">
                  <c:v>42974</c:v>
                </c:pt>
                <c:pt idx="139">
                  <c:v>42981</c:v>
                </c:pt>
                <c:pt idx="140">
                  <c:v>42988</c:v>
                </c:pt>
                <c:pt idx="141">
                  <c:v>42995</c:v>
                </c:pt>
                <c:pt idx="142">
                  <c:v>43002</c:v>
                </c:pt>
                <c:pt idx="143">
                  <c:v>43009</c:v>
                </c:pt>
                <c:pt idx="144">
                  <c:v>43016</c:v>
                </c:pt>
                <c:pt idx="145">
                  <c:v>43023</c:v>
                </c:pt>
                <c:pt idx="146">
                  <c:v>43030</c:v>
                </c:pt>
                <c:pt idx="147">
                  <c:v>43037</c:v>
                </c:pt>
                <c:pt idx="148">
                  <c:v>43044</c:v>
                </c:pt>
                <c:pt idx="149">
                  <c:v>43051</c:v>
                </c:pt>
                <c:pt idx="150">
                  <c:v>43058</c:v>
                </c:pt>
                <c:pt idx="151">
                  <c:v>43065</c:v>
                </c:pt>
                <c:pt idx="152">
                  <c:v>43072</c:v>
                </c:pt>
                <c:pt idx="153">
                  <c:v>43079</c:v>
                </c:pt>
                <c:pt idx="154">
                  <c:v>43086</c:v>
                </c:pt>
                <c:pt idx="155">
                  <c:v>43093</c:v>
                </c:pt>
                <c:pt idx="156">
                  <c:v>43100</c:v>
                </c:pt>
                <c:pt idx="157">
                  <c:v>43107</c:v>
                </c:pt>
                <c:pt idx="158">
                  <c:v>43114</c:v>
                </c:pt>
                <c:pt idx="159">
                  <c:v>43121</c:v>
                </c:pt>
                <c:pt idx="160">
                  <c:v>43128</c:v>
                </c:pt>
                <c:pt idx="161">
                  <c:v>43135</c:v>
                </c:pt>
                <c:pt idx="162">
                  <c:v>43142</c:v>
                </c:pt>
                <c:pt idx="163">
                  <c:v>43149</c:v>
                </c:pt>
                <c:pt idx="164">
                  <c:v>43156</c:v>
                </c:pt>
                <c:pt idx="165">
                  <c:v>43163</c:v>
                </c:pt>
                <c:pt idx="166">
                  <c:v>43170</c:v>
                </c:pt>
                <c:pt idx="167">
                  <c:v>43177</c:v>
                </c:pt>
                <c:pt idx="168">
                  <c:v>43184</c:v>
                </c:pt>
                <c:pt idx="169">
                  <c:v>43191</c:v>
                </c:pt>
                <c:pt idx="170">
                  <c:v>43198</c:v>
                </c:pt>
                <c:pt idx="171">
                  <c:v>43205</c:v>
                </c:pt>
                <c:pt idx="172">
                  <c:v>43212</c:v>
                </c:pt>
                <c:pt idx="173">
                  <c:v>43219</c:v>
                </c:pt>
                <c:pt idx="174">
                  <c:v>43226</c:v>
                </c:pt>
                <c:pt idx="175">
                  <c:v>43233</c:v>
                </c:pt>
                <c:pt idx="176">
                  <c:v>43240</c:v>
                </c:pt>
                <c:pt idx="177">
                  <c:v>43247</c:v>
                </c:pt>
                <c:pt idx="178">
                  <c:v>43254</c:v>
                </c:pt>
                <c:pt idx="179">
                  <c:v>43261</c:v>
                </c:pt>
                <c:pt idx="180">
                  <c:v>43268</c:v>
                </c:pt>
                <c:pt idx="181">
                  <c:v>43275</c:v>
                </c:pt>
                <c:pt idx="182">
                  <c:v>43282</c:v>
                </c:pt>
                <c:pt idx="183">
                  <c:v>43289</c:v>
                </c:pt>
                <c:pt idx="184">
                  <c:v>43296</c:v>
                </c:pt>
                <c:pt idx="185">
                  <c:v>43303</c:v>
                </c:pt>
                <c:pt idx="186">
                  <c:v>43310</c:v>
                </c:pt>
                <c:pt idx="187">
                  <c:v>43317</c:v>
                </c:pt>
                <c:pt idx="188">
                  <c:v>43324</c:v>
                </c:pt>
                <c:pt idx="189">
                  <c:v>43331</c:v>
                </c:pt>
                <c:pt idx="190">
                  <c:v>43338</c:v>
                </c:pt>
                <c:pt idx="191">
                  <c:v>43345</c:v>
                </c:pt>
                <c:pt idx="192">
                  <c:v>43352</c:v>
                </c:pt>
                <c:pt idx="193">
                  <c:v>43359</c:v>
                </c:pt>
                <c:pt idx="194">
                  <c:v>43366</c:v>
                </c:pt>
                <c:pt idx="195">
                  <c:v>43373</c:v>
                </c:pt>
                <c:pt idx="196">
                  <c:v>43380</c:v>
                </c:pt>
              </c:numCache>
            </c:numRef>
          </c:cat>
          <c:val>
            <c:numRef>
              <c:f>'[Marketing-data.xlsx]multiTimeline'!$E$4:$E$264</c:f>
              <c:numCache>
                <c:formatCode>General</c:formatCode>
                <c:ptCount val="197"/>
                <c:pt idx="0">
                  <c:v>51</c:v>
                </c:pt>
                <c:pt idx="1">
                  <c:v>62</c:v>
                </c:pt>
                <c:pt idx="2">
                  <c:v>55</c:v>
                </c:pt>
                <c:pt idx="3">
                  <c:v>74</c:v>
                </c:pt>
                <c:pt idx="4">
                  <c:v>50</c:v>
                </c:pt>
                <c:pt idx="5">
                  <c:v>53</c:v>
                </c:pt>
                <c:pt idx="6">
                  <c:v>52</c:v>
                </c:pt>
                <c:pt idx="7">
                  <c:v>49</c:v>
                </c:pt>
                <c:pt idx="8">
                  <c:v>50</c:v>
                </c:pt>
                <c:pt idx="9">
                  <c:v>48</c:v>
                </c:pt>
                <c:pt idx="10">
                  <c:v>48</c:v>
                </c:pt>
                <c:pt idx="11">
                  <c:v>50</c:v>
                </c:pt>
                <c:pt idx="12">
                  <c:v>49</c:v>
                </c:pt>
                <c:pt idx="13">
                  <c:v>52</c:v>
                </c:pt>
                <c:pt idx="14">
                  <c:v>57</c:v>
                </c:pt>
                <c:pt idx="15">
                  <c:v>71</c:v>
                </c:pt>
                <c:pt idx="16">
                  <c:v>68</c:v>
                </c:pt>
                <c:pt idx="17">
                  <c:v>72</c:v>
                </c:pt>
                <c:pt idx="18">
                  <c:v>56</c:v>
                </c:pt>
                <c:pt idx="19">
                  <c:v>57</c:v>
                </c:pt>
                <c:pt idx="20">
                  <c:v>54</c:v>
                </c:pt>
                <c:pt idx="21">
                  <c:v>57</c:v>
                </c:pt>
                <c:pt idx="22">
                  <c:v>58</c:v>
                </c:pt>
                <c:pt idx="23">
                  <c:v>57</c:v>
                </c:pt>
                <c:pt idx="24">
                  <c:v>57</c:v>
                </c:pt>
                <c:pt idx="25">
                  <c:v>61</c:v>
                </c:pt>
                <c:pt idx="26">
                  <c:v>59</c:v>
                </c:pt>
                <c:pt idx="27">
                  <c:v>62</c:v>
                </c:pt>
                <c:pt idx="28">
                  <c:v>84</c:v>
                </c:pt>
                <c:pt idx="29">
                  <c:v>76</c:v>
                </c:pt>
                <c:pt idx="30">
                  <c:v>70</c:v>
                </c:pt>
                <c:pt idx="31">
                  <c:v>68</c:v>
                </c:pt>
                <c:pt idx="32">
                  <c:v>74</c:v>
                </c:pt>
                <c:pt idx="33">
                  <c:v>64</c:v>
                </c:pt>
                <c:pt idx="34">
                  <c:v>60</c:v>
                </c:pt>
                <c:pt idx="35">
                  <c:v>62</c:v>
                </c:pt>
                <c:pt idx="36">
                  <c:v>56</c:v>
                </c:pt>
                <c:pt idx="37">
                  <c:v>56</c:v>
                </c:pt>
                <c:pt idx="38">
                  <c:v>53</c:v>
                </c:pt>
                <c:pt idx="39">
                  <c:v>53</c:v>
                </c:pt>
                <c:pt idx="40">
                  <c:v>50</c:v>
                </c:pt>
                <c:pt idx="41">
                  <c:v>53</c:v>
                </c:pt>
                <c:pt idx="42">
                  <c:v>63</c:v>
                </c:pt>
                <c:pt idx="43">
                  <c:v>95</c:v>
                </c:pt>
                <c:pt idx="44">
                  <c:v>61</c:v>
                </c:pt>
                <c:pt idx="45">
                  <c:v>54</c:v>
                </c:pt>
                <c:pt idx="46">
                  <c:v>49</c:v>
                </c:pt>
                <c:pt idx="47">
                  <c:v>50</c:v>
                </c:pt>
                <c:pt idx="48">
                  <c:v>73</c:v>
                </c:pt>
                <c:pt idx="49">
                  <c:v>51</c:v>
                </c:pt>
                <c:pt idx="50">
                  <c:v>56</c:v>
                </c:pt>
                <c:pt idx="51">
                  <c:v>51</c:v>
                </c:pt>
                <c:pt idx="52">
                  <c:v>56</c:v>
                </c:pt>
                <c:pt idx="53">
                  <c:v>69</c:v>
                </c:pt>
                <c:pt idx="54">
                  <c:v>52</c:v>
                </c:pt>
                <c:pt idx="55">
                  <c:v>42</c:v>
                </c:pt>
                <c:pt idx="56">
                  <c:v>49</c:v>
                </c:pt>
                <c:pt idx="57">
                  <c:v>100</c:v>
                </c:pt>
                <c:pt idx="58">
                  <c:v>53</c:v>
                </c:pt>
                <c:pt idx="59">
                  <c:v>52</c:v>
                </c:pt>
                <c:pt idx="60">
                  <c:v>43</c:v>
                </c:pt>
                <c:pt idx="61">
                  <c:v>51</c:v>
                </c:pt>
                <c:pt idx="62">
                  <c:v>50</c:v>
                </c:pt>
                <c:pt idx="63">
                  <c:v>52</c:v>
                </c:pt>
                <c:pt idx="64">
                  <c:v>49</c:v>
                </c:pt>
                <c:pt idx="65">
                  <c:v>46</c:v>
                </c:pt>
                <c:pt idx="66">
                  <c:v>46</c:v>
                </c:pt>
                <c:pt idx="67">
                  <c:v>43</c:v>
                </c:pt>
                <c:pt idx="68">
                  <c:v>50</c:v>
                </c:pt>
                <c:pt idx="69">
                  <c:v>56</c:v>
                </c:pt>
                <c:pt idx="70">
                  <c:v>43</c:v>
                </c:pt>
                <c:pt idx="71">
                  <c:v>48</c:v>
                </c:pt>
                <c:pt idx="72">
                  <c:v>48</c:v>
                </c:pt>
                <c:pt idx="73">
                  <c:v>47</c:v>
                </c:pt>
                <c:pt idx="74">
                  <c:v>51</c:v>
                </c:pt>
                <c:pt idx="75">
                  <c:v>45</c:v>
                </c:pt>
                <c:pt idx="76">
                  <c:v>43</c:v>
                </c:pt>
                <c:pt idx="77">
                  <c:v>57</c:v>
                </c:pt>
                <c:pt idx="78">
                  <c:v>59</c:v>
                </c:pt>
                <c:pt idx="79">
                  <c:v>55</c:v>
                </c:pt>
                <c:pt idx="80">
                  <c:v>55</c:v>
                </c:pt>
                <c:pt idx="81">
                  <c:v>55</c:v>
                </c:pt>
                <c:pt idx="82">
                  <c:v>50</c:v>
                </c:pt>
                <c:pt idx="83">
                  <c:v>46</c:v>
                </c:pt>
                <c:pt idx="84">
                  <c:v>44</c:v>
                </c:pt>
                <c:pt idx="85">
                  <c:v>48</c:v>
                </c:pt>
                <c:pt idx="86">
                  <c:v>49</c:v>
                </c:pt>
                <c:pt idx="87">
                  <c:v>49</c:v>
                </c:pt>
                <c:pt idx="88">
                  <c:v>46</c:v>
                </c:pt>
                <c:pt idx="89">
                  <c:v>47</c:v>
                </c:pt>
                <c:pt idx="90">
                  <c:v>47</c:v>
                </c:pt>
                <c:pt idx="91">
                  <c:v>45</c:v>
                </c:pt>
                <c:pt idx="92">
                  <c:v>59</c:v>
                </c:pt>
                <c:pt idx="93">
                  <c:v>53</c:v>
                </c:pt>
                <c:pt idx="94">
                  <c:v>55</c:v>
                </c:pt>
                <c:pt idx="95">
                  <c:v>64</c:v>
                </c:pt>
                <c:pt idx="96">
                  <c:v>47</c:v>
                </c:pt>
                <c:pt idx="97">
                  <c:v>44</c:v>
                </c:pt>
                <c:pt idx="98">
                  <c:v>41</c:v>
                </c:pt>
                <c:pt idx="99">
                  <c:v>43</c:v>
                </c:pt>
                <c:pt idx="100">
                  <c:v>41</c:v>
                </c:pt>
                <c:pt idx="101">
                  <c:v>39</c:v>
                </c:pt>
                <c:pt idx="102">
                  <c:v>42</c:v>
                </c:pt>
                <c:pt idx="103">
                  <c:v>44</c:v>
                </c:pt>
                <c:pt idx="104">
                  <c:v>50</c:v>
                </c:pt>
                <c:pt idx="105">
                  <c:v>45</c:v>
                </c:pt>
                <c:pt idx="106">
                  <c:v>43</c:v>
                </c:pt>
                <c:pt idx="107">
                  <c:v>45</c:v>
                </c:pt>
                <c:pt idx="108">
                  <c:v>47</c:v>
                </c:pt>
                <c:pt idx="109">
                  <c:v>41</c:v>
                </c:pt>
                <c:pt idx="110">
                  <c:v>44</c:v>
                </c:pt>
                <c:pt idx="111">
                  <c:v>45</c:v>
                </c:pt>
                <c:pt idx="112">
                  <c:v>43</c:v>
                </c:pt>
                <c:pt idx="113">
                  <c:v>44</c:v>
                </c:pt>
                <c:pt idx="114">
                  <c:v>45</c:v>
                </c:pt>
                <c:pt idx="115">
                  <c:v>46</c:v>
                </c:pt>
                <c:pt idx="116">
                  <c:v>48</c:v>
                </c:pt>
                <c:pt idx="117">
                  <c:v>54</c:v>
                </c:pt>
                <c:pt idx="118">
                  <c:v>47</c:v>
                </c:pt>
                <c:pt idx="119">
                  <c:v>51</c:v>
                </c:pt>
                <c:pt idx="120">
                  <c:v>54</c:v>
                </c:pt>
                <c:pt idx="121">
                  <c:v>65</c:v>
                </c:pt>
                <c:pt idx="122">
                  <c:v>46</c:v>
                </c:pt>
                <c:pt idx="123">
                  <c:v>47</c:v>
                </c:pt>
                <c:pt idx="124">
                  <c:v>48</c:v>
                </c:pt>
                <c:pt idx="125">
                  <c:v>53</c:v>
                </c:pt>
                <c:pt idx="126">
                  <c:v>48</c:v>
                </c:pt>
                <c:pt idx="127">
                  <c:v>57</c:v>
                </c:pt>
                <c:pt idx="128">
                  <c:v>50</c:v>
                </c:pt>
                <c:pt idx="129">
                  <c:v>50</c:v>
                </c:pt>
                <c:pt idx="130">
                  <c:v>52</c:v>
                </c:pt>
                <c:pt idx="131">
                  <c:v>54</c:v>
                </c:pt>
                <c:pt idx="132">
                  <c:v>71</c:v>
                </c:pt>
                <c:pt idx="133">
                  <c:v>66</c:v>
                </c:pt>
                <c:pt idx="134">
                  <c:v>56</c:v>
                </c:pt>
                <c:pt idx="135">
                  <c:v>52</c:v>
                </c:pt>
                <c:pt idx="136">
                  <c:v>49</c:v>
                </c:pt>
                <c:pt idx="137">
                  <c:v>48</c:v>
                </c:pt>
                <c:pt idx="138">
                  <c:v>51</c:v>
                </c:pt>
                <c:pt idx="139">
                  <c:v>46</c:v>
                </c:pt>
                <c:pt idx="140">
                  <c:v>54</c:v>
                </c:pt>
                <c:pt idx="141">
                  <c:v>49</c:v>
                </c:pt>
                <c:pt idx="142">
                  <c:v>49</c:v>
                </c:pt>
                <c:pt idx="143">
                  <c:v>46</c:v>
                </c:pt>
                <c:pt idx="144">
                  <c:v>45</c:v>
                </c:pt>
                <c:pt idx="145">
                  <c:v>46</c:v>
                </c:pt>
                <c:pt idx="146">
                  <c:v>48</c:v>
                </c:pt>
                <c:pt idx="147">
                  <c:v>61</c:v>
                </c:pt>
                <c:pt idx="148">
                  <c:v>46</c:v>
                </c:pt>
                <c:pt idx="149">
                  <c:v>42</c:v>
                </c:pt>
                <c:pt idx="150">
                  <c:v>37</c:v>
                </c:pt>
                <c:pt idx="151">
                  <c:v>42</c:v>
                </c:pt>
                <c:pt idx="152">
                  <c:v>42</c:v>
                </c:pt>
                <c:pt idx="153">
                  <c:v>39</c:v>
                </c:pt>
                <c:pt idx="154">
                  <c:v>43</c:v>
                </c:pt>
                <c:pt idx="155">
                  <c:v>43</c:v>
                </c:pt>
                <c:pt idx="156">
                  <c:v>47</c:v>
                </c:pt>
                <c:pt idx="157">
                  <c:v>42</c:v>
                </c:pt>
                <c:pt idx="158">
                  <c:v>43</c:v>
                </c:pt>
                <c:pt idx="159">
                  <c:v>43</c:v>
                </c:pt>
                <c:pt idx="160">
                  <c:v>43</c:v>
                </c:pt>
                <c:pt idx="161">
                  <c:v>41</c:v>
                </c:pt>
                <c:pt idx="162">
                  <c:v>45</c:v>
                </c:pt>
                <c:pt idx="163">
                  <c:v>45</c:v>
                </c:pt>
                <c:pt idx="164">
                  <c:v>47</c:v>
                </c:pt>
                <c:pt idx="165">
                  <c:v>43</c:v>
                </c:pt>
                <c:pt idx="166">
                  <c:v>44</c:v>
                </c:pt>
                <c:pt idx="167">
                  <c:v>44</c:v>
                </c:pt>
                <c:pt idx="168">
                  <c:v>44</c:v>
                </c:pt>
                <c:pt idx="169">
                  <c:v>49</c:v>
                </c:pt>
                <c:pt idx="170">
                  <c:v>44</c:v>
                </c:pt>
                <c:pt idx="171">
                  <c:v>46</c:v>
                </c:pt>
                <c:pt idx="172">
                  <c:v>52</c:v>
                </c:pt>
                <c:pt idx="173">
                  <c:v>53</c:v>
                </c:pt>
                <c:pt idx="174">
                  <c:v>61</c:v>
                </c:pt>
                <c:pt idx="175">
                  <c:v>49</c:v>
                </c:pt>
                <c:pt idx="176">
                  <c:v>46</c:v>
                </c:pt>
                <c:pt idx="177">
                  <c:v>49</c:v>
                </c:pt>
                <c:pt idx="178">
                  <c:v>57</c:v>
                </c:pt>
                <c:pt idx="179">
                  <c:v>48</c:v>
                </c:pt>
                <c:pt idx="180">
                  <c:v>48</c:v>
                </c:pt>
                <c:pt idx="181">
                  <c:v>53</c:v>
                </c:pt>
                <c:pt idx="182">
                  <c:v>51</c:v>
                </c:pt>
                <c:pt idx="183">
                  <c:v>51</c:v>
                </c:pt>
                <c:pt idx="184">
                  <c:v>49</c:v>
                </c:pt>
                <c:pt idx="185">
                  <c:v>50</c:v>
                </c:pt>
                <c:pt idx="186">
                  <c:v>72</c:v>
                </c:pt>
                <c:pt idx="187">
                  <c:v>50</c:v>
                </c:pt>
                <c:pt idx="188">
                  <c:v>57</c:v>
                </c:pt>
                <c:pt idx="189">
                  <c:v>50</c:v>
                </c:pt>
                <c:pt idx="190">
                  <c:v>45</c:v>
                </c:pt>
                <c:pt idx="191">
                  <c:v>48</c:v>
                </c:pt>
                <c:pt idx="192">
                  <c:v>45</c:v>
                </c:pt>
                <c:pt idx="193">
                  <c:v>45</c:v>
                </c:pt>
                <c:pt idx="194">
                  <c:v>48</c:v>
                </c:pt>
                <c:pt idx="195">
                  <c:v>50</c:v>
                </c:pt>
                <c:pt idx="196">
                  <c:v>47</c:v>
                </c:pt>
              </c:numCache>
            </c:numRef>
          </c:val>
          <c:smooth val="0"/>
          <c:extLst>
            <c:ext xmlns:c16="http://schemas.microsoft.com/office/drawing/2014/chart" uri="{C3380CC4-5D6E-409C-BE32-E72D297353CC}">
              <c16:uniqueId val="{00000003-34F5-4568-BBA1-1C0BCADA4E34}"/>
            </c:ext>
          </c:extLst>
        </c:ser>
        <c:dLbls>
          <c:showLegendKey val="0"/>
          <c:showVal val="0"/>
          <c:showCatName val="0"/>
          <c:showSerName val="0"/>
          <c:showPercent val="0"/>
          <c:showBubbleSize val="0"/>
        </c:dLbls>
        <c:smooth val="0"/>
        <c:axId val="-1428393088"/>
        <c:axId val="-1428390256"/>
      </c:lineChart>
      <c:dateAx>
        <c:axId val="-1428393088"/>
        <c:scaling>
          <c:orientation val="minMax"/>
        </c:scaling>
        <c:delete val="0"/>
        <c:axPos val="b"/>
        <c:numFmt formatCode="m/d/yyyy"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28390256"/>
        <c:crosses val="autoZero"/>
        <c:auto val="1"/>
        <c:lblOffset val="100"/>
        <c:baseTimeUnit val="days"/>
      </c:dateAx>
      <c:valAx>
        <c:axId val="-142839025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28393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a:solidFill>
          <a:schemeClr val="lt1">
            <a:lumMod val="95000"/>
            <a:alpha val="54000"/>
          </a:schemeClr>
        </a:solidFill>
        <a:round/>
      </a:ln>
    </cs:spPr>
    <cs:defRPr sz="900" kern="1200"/>
  </cs:categoryAxis>
  <cs:chartArea>
    <cs:lnRef idx="0"/>
    <cs:fillRef idx="0"/>
    <cs:effectRef idx="0"/>
    <cs:fontRef idx="minor">
      <a:schemeClr val="dk1"/>
    </cs:fontRef>
    <cs:spPr>
      <a:gradFill rotWithShape="1">
        <a:gsLst>
          <a:gs pos="0">
            <a:schemeClr val="dk1">
              <a:lumMod val="65000"/>
              <a:lumOff val="35000"/>
            </a:schemeClr>
          </a:gs>
          <a:gs pos="100000">
            <a:schemeClr val="dk1">
              <a:lumMod val="85000"/>
              <a:lumOff val="15000"/>
            </a:schemeClr>
          </a:gs>
        </a:gsLst>
        <a:path path="circle">
          <a:fillToRect l="50000" t="50000" r="50000" b="50000"/>
        </a:path>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rotWithShape="0">
        <a:gsLst>
          <a:gs pos="0">
            <a:schemeClr val="dk1">
              <a:lumMod val="75000"/>
              <a:lumOff val="25000"/>
            </a:schemeClr>
          </a:gs>
          <a:gs pos="100000">
            <a:schemeClr val="dk1">
              <a:lumMod val="95000"/>
              <a:lumOff val="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a:solidFill>
          <a:schemeClr val="lt1"/>
        </a:solidFill>
        <a:round/>
      </a:ln>
    </cs:spPr>
  </cs:dropLine>
  <cs:errorBar>
    <cs:lnRef idx="0"/>
    <cs:fillRef idx="0"/>
    <cs:effectRef idx="0"/>
    <cs:fontRef idx="minor">
      <a:schemeClr val="tx1"/>
    </cs:fontRef>
    <cs:spPr>
      <a:ln w="9525">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a:solidFill>
          <a:schemeClr val="lt1">
            <a:lumMod val="95000"/>
            <a:alpha val="54000"/>
          </a:schemeClr>
        </a:solidFill>
        <a:round/>
      </a:ln>
    </cs:spPr>
    <cs:defRPr sz="900" kern="1200"/>
  </cs:seriesAxis>
  <cs:seriesLine>
    <cs:lnRef idx="0"/>
    <cs:fillRef idx="0"/>
    <cs:effectRef idx="0"/>
    <cs:fontRef idx="minor">
      <a:schemeClr val="lt1"/>
    </cs:fontRef>
    <cs:spPr>
      <a:ln w="9525">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rotWithShape="0">
        <a:gsLst>
          <a:gs pos="0">
            <a:schemeClr val="lt1"/>
          </a:gs>
          <a:gs pos="100000">
            <a:schemeClr val="lt1">
              <a:lumMod val="85000"/>
            </a:schemeClr>
          </a:gs>
        </a:gsLst>
        <a:path path="circle">
          <a:fillToRect l="50000" t="50000" r="50000" b="50000"/>
        </a:path>
      </a:gradFill>
      <a:ln w="9525">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7823CC-CC13-4891-BEB4-F088750CD5AC}" type="doc">
      <dgm:prSet loTypeId="urn:microsoft.com/office/officeart/2005/8/layout/cycle6" loCatId="relationship" qsTypeId="urn:microsoft.com/office/officeart/2005/8/quickstyle/simple4" qsCatId="simple" csTypeId="urn:microsoft.com/office/officeart/2005/8/colors/accent2_1" csCatId="accent2" phldr="1"/>
      <dgm:spPr/>
      <dgm:t>
        <a:bodyPr/>
        <a:lstStyle/>
        <a:p>
          <a:endParaRPr lang="en-US"/>
        </a:p>
      </dgm:t>
    </dgm:pt>
    <dgm:pt modelId="{16C651B4-13C0-454F-B41E-4FED3000DFB4}">
      <dgm:prSet phldrT="[Text]" custT="1"/>
      <dgm:spPr>
        <a:solidFill>
          <a:schemeClr val="accent4"/>
        </a:solidFill>
        <a:ln>
          <a:noFill/>
        </a:ln>
      </dgm:spPr>
      <dgm:t>
        <a:bodyPr/>
        <a:lstStyle/>
        <a:p>
          <a:r>
            <a:rPr lang="en-US" sz="1800" b="0" dirty="0">
              <a:solidFill>
                <a:schemeClr val="bg1"/>
              </a:solidFill>
              <a:latin typeface="Tw Cen MT" panose="020B0602020104020603" pitchFamily="34" charset="0"/>
            </a:rPr>
            <a:t>Technology</a:t>
          </a:r>
        </a:p>
      </dgm:t>
    </dgm:pt>
    <dgm:pt modelId="{26DD12C2-2A0D-424C-B58C-9704BAE9BF94}" type="parTrans" cxnId="{82897667-FC2F-4FB2-84A9-7F4D9D8307EC}">
      <dgm:prSet/>
      <dgm:spPr/>
      <dgm:t>
        <a:bodyPr/>
        <a:lstStyle/>
        <a:p>
          <a:endParaRPr lang="en-US"/>
        </a:p>
      </dgm:t>
    </dgm:pt>
    <dgm:pt modelId="{5106C6A3-1569-446D-A24C-F004278A9798}" type="sibTrans" cxnId="{82897667-FC2F-4FB2-84A9-7F4D9D8307EC}">
      <dgm:prSet/>
      <dgm:spPr>
        <a:ln>
          <a:solidFill>
            <a:schemeClr val="accent6"/>
          </a:solidFill>
        </a:ln>
      </dgm:spPr>
      <dgm:t>
        <a:bodyPr/>
        <a:lstStyle/>
        <a:p>
          <a:endParaRPr lang="en-US"/>
        </a:p>
      </dgm:t>
    </dgm:pt>
    <dgm:pt modelId="{CBE88EFE-B7C2-4273-9A6D-B3FFE4913DD4}">
      <dgm:prSet phldrT="[Text]" custT="1"/>
      <dgm:spPr>
        <a:solidFill>
          <a:schemeClr val="accent4"/>
        </a:solidFill>
      </dgm:spPr>
      <dgm:t>
        <a:bodyPr/>
        <a:lstStyle/>
        <a:p>
          <a:r>
            <a:rPr lang="en-US" sz="1800" dirty="0">
              <a:solidFill>
                <a:schemeClr val="bg1"/>
              </a:solidFill>
              <a:latin typeface="Tw Cen MT" panose="020B0602020104020603" pitchFamily="34" charset="0"/>
            </a:rPr>
            <a:t>Economic</a:t>
          </a:r>
        </a:p>
      </dgm:t>
    </dgm:pt>
    <dgm:pt modelId="{95499E64-D75A-4A8D-8203-27F630F04DFF}" type="parTrans" cxnId="{ECB6CFE9-5FDE-4005-96E5-5D33AA5E1CB3}">
      <dgm:prSet/>
      <dgm:spPr/>
      <dgm:t>
        <a:bodyPr/>
        <a:lstStyle/>
        <a:p>
          <a:endParaRPr lang="en-US"/>
        </a:p>
      </dgm:t>
    </dgm:pt>
    <dgm:pt modelId="{690A866E-72C4-4D50-805B-B0DB69512763}" type="sibTrans" cxnId="{ECB6CFE9-5FDE-4005-96E5-5D33AA5E1CB3}">
      <dgm:prSet/>
      <dgm:spPr>
        <a:ln>
          <a:solidFill>
            <a:schemeClr val="accent6"/>
          </a:solidFill>
        </a:ln>
      </dgm:spPr>
      <dgm:t>
        <a:bodyPr/>
        <a:lstStyle/>
        <a:p>
          <a:endParaRPr lang="en-US"/>
        </a:p>
      </dgm:t>
    </dgm:pt>
    <dgm:pt modelId="{93B3B211-D123-43F5-A88B-779272C944BC}">
      <dgm:prSet phldrT="[Text]" custT="1"/>
      <dgm:spPr>
        <a:solidFill>
          <a:schemeClr val="accent4"/>
        </a:solidFill>
      </dgm:spPr>
      <dgm:t>
        <a:bodyPr/>
        <a:lstStyle/>
        <a:p>
          <a:r>
            <a:rPr lang="en-US" sz="1800" dirty="0">
              <a:solidFill>
                <a:schemeClr val="bg1"/>
              </a:solidFill>
              <a:latin typeface="Tw Cen MT" panose="020B0602020104020603" pitchFamily="34" charset="0"/>
            </a:rPr>
            <a:t>Legal-Political</a:t>
          </a:r>
        </a:p>
      </dgm:t>
    </dgm:pt>
    <dgm:pt modelId="{705F045D-67EC-4F9D-BA4E-4B9F0BB3DCAF}" type="parTrans" cxnId="{AF5D02D4-C9CF-4FC3-89F3-FC95D6A1C397}">
      <dgm:prSet/>
      <dgm:spPr/>
      <dgm:t>
        <a:bodyPr/>
        <a:lstStyle/>
        <a:p>
          <a:endParaRPr lang="en-US"/>
        </a:p>
      </dgm:t>
    </dgm:pt>
    <dgm:pt modelId="{011BADA8-2DF8-42A9-B616-213049CF082D}" type="sibTrans" cxnId="{AF5D02D4-C9CF-4FC3-89F3-FC95D6A1C397}">
      <dgm:prSet/>
      <dgm:spPr>
        <a:ln>
          <a:solidFill>
            <a:schemeClr val="accent6"/>
          </a:solidFill>
        </a:ln>
      </dgm:spPr>
      <dgm:t>
        <a:bodyPr/>
        <a:lstStyle/>
        <a:p>
          <a:endParaRPr lang="en-US"/>
        </a:p>
      </dgm:t>
    </dgm:pt>
    <dgm:pt modelId="{96E3D75E-E4E4-47CD-A662-3EA47823E18B}">
      <dgm:prSet phldrT="[Text]" custT="1"/>
      <dgm:spPr>
        <a:solidFill>
          <a:schemeClr val="accent4"/>
        </a:solidFill>
      </dgm:spPr>
      <dgm:t>
        <a:bodyPr/>
        <a:lstStyle/>
        <a:p>
          <a:r>
            <a:rPr lang="en-US" sz="1800" dirty="0">
              <a:solidFill>
                <a:schemeClr val="bg1"/>
              </a:solidFill>
              <a:latin typeface="Tw Cen MT" panose="020B0602020104020603" pitchFamily="34" charset="0"/>
            </a:rPr>
            <a:t>Demographic</a:t>
          </a:r>
        </a:p>
      </dgm:t>
    </dgm:pt>
    <dgm:pt modelId="{9F5C6B81-5DFB-49CC-A385-14B72BC04C23}" type="parTrans" cxnId="{AE182E46-0E9E-4B41-981F-23537F90BC79}">
      <dgm:prSet/>
      <dgm:spPr/>
      <dgm:t>
        <a:bodyPr/>
        <a:lstStyle/>
        <a:p>
          <a:endParaRPr lang="en-US"/>
        </a:p>
      </dgm:t>
    </dgm:pt>
    <dgm:pt modelId="{762C3D09-5EF5-464F-BB09-35A582DD89BB}" type="sibTrans" cxnId="{AE182E46-0E9E-4B41-981F-23537F90BC79}">
      <dgm:prSet/>
      <dgm:spPr>
        <a:ln>
          <a:solidFill>
            <a:schemeClr val="accent6"/>
          </a:solidFill>
        </a:ln>
      </dgm:spPr>
      <dgm:t>
        <a:bodyPr/>
        <a:lstStyle/>
        <a:p>
          <a:endParaRPr lang="en-US"/>
        </a:p>
      </dgm:t>
    </dgm:pt>
    <dgm:pt modelId="{419D957B-51C0-4B61-BC90-F29E3CD42EBA}" type="pres">
      <dgm:prSet presAssocID="{CB7823CC-CC13-4891-BEB4-F088750CD5AC}" presName="cycle" presStyleCnt="0">
        <dgm:presLayoutVars>
          <dgm:dir/>
          <dgm:resizeHandles val="exact"/>
        </dgm:presLayoutVars>
      </dgm:prSet>
      <dgm:spPr/>
    </dgm:pt>
    <dgm:pt modelId="{EC107796-2CB4-491C-A85E-90F6DE999153}" type="pres">
      <dgm:prSet presAssocID="{16C651B4-13C0-454F-B41E-4FED3000DFB4}" presName="node" presStyleLbl="node1" presStyleIdx="0" presStyleCnt="4" custScaleX="101222" custScaleY="46747">
        <dgm:presLayoutVars>
          <dgm:bulletEnabled val="1"/>
        </dgm:presLayoutVars>
      </dgm:prSet>
      <dgm:spPr/>
    </dgm:pt>
    <dgm:pt modelId="{09E80E9B-36A5-4BA6-9971-EB8E309BE6B1}" type="pres">
      <dgm:prSet presAssocID="{16C651B4-13C0-454F-B41E-4FED3000DFB4}" presName="spNode" presStyleCnt="0"/>
      <dgm:spPr/>
    </dgm:pt>
    <dgm:pt modelId="{F07DC819-DBB9-482F-9176-9EA629531709}" type="pres">
      <dgm:prSet presAssocID="{5106C6A3-1569-446D-A24C-F004278A9798}" presName="sibTrans" presStyleLbl="sibTrans1D1" presStyleIdx="0" presStyleCnt="4"/>
      <dgm:spPr/>
    </dgm:pt>
    <dgm:pt modelId="{764303A4-4C33-4B4E-B57D-A16D9A0DD9C2}" type="pres">
      <dgm:prSet presAssocID="{CBE88EFE-B7C2-4273-9A6D-B3FFE4913DD4}" presName="node" presStyleLbl="node1" presStyleIdx="1" presStyleCnt="4" custScaleX="101222" custScaleY="46747">
        <dgm:presLayoutVars>
          <dgm:bulletEnabled val="1"/>
        </dgm:presLayoutVars>
      </dgm:prSet>
      <dgm:spPr/>
    </dgm:pt>
    <dgm:pt modelId="{69C608C6-AF91-4A32-BEB2-644606C39062}" type="pres">
      <dgm:prSet presAssocID="{CBE88EFE-B7C2-4273-9A6D-B3FFE4913DD4}" presName="spNode" presStyleCnt="0"/>
      <dgm:spPr/>
    </dgm:pt>
    <dgm:pt modelId="{5159406F-DF05-49EC-B6ED-BDFEDAECF47C}" type="pres">
      <dgm:prSet presAssocID="{690A866E-72C4-4D50-805B-B0DB69512763}" presName="sibTrans" presStyleLbl="sibTrans1D1" presStyleIdx="1" presStyleCnt="4"/>
      <dgm:spPr/>
    </dgm:pt>
    <dgm:pt modelId="{1ABA5FD3-5507-4855-82C0-B45F3B0F46E2}" type="pres">
      <dgm:prSet presAssocID="{93B3B211-D123-43F5-A88B-779272C944BC}" presName="node" presStyleLbl="node1" presStyleIdx="2" presStyleCnt="4" custScaleX="101222" custScaleY="46747">
        <dgm:presLayoutVars>
          <dgm:bulletEnabled val="1"/>
        </dgm:presLayoutVars>
      </dgm:prSet>
      <dgm:spPr/>
    </dgm:pt>
    <dgm:pt modelId="{1EDC2C2C-7B70-4E8C-9C95-23E2B88DE516}" type="pres">
      <dgm:prSet presAssocID="{93B3B211-D123-43F5-A88B-779272C944BC}" presName="spNode" presStyleCnt="0"/>
      <dgm:spPr/>
    </dgm:pt>
    <dgm:pt modelId="{4BFAC444-B620-4A42-9DC2-DDDBAC440A33}" type="pres">
      <dgm:prSet presAssocID="{011BADA8-2DF8-42A9-B616-213049CF082D}" presName="sibTrans" presStyleLbl="sibTrans1D1" presStyleIdx="2" presStyleCnt="4"/>
      <dgm:spPr/>
    </dgm:pt>
    <dgm:pt modelId="{7EE6A769-69C3-45F2-A345-1CB54F742AD8}" type="pres">
      <dgm:prSet presAssocID="{96E3D75E-E4E4-47CD-A662-3EA47823E18B}" presName="node" presStyleLbl="node1" presStyleIdx="3" presStyleCnt="4" custScaleX="115577" custScaleY="46747">
        <dgm:presLayoutVars>
          <dgm:bulletEnabled val="1"/>
        </dgm:presLayoutVars>
      </dgm:prSet>
      <dgm:spPr/>
    </dgm:pt>
    <dgm:pt modelId="{9E32E7C2-083E-4D02-9007-E173A10ACD62}" type="pres">
      <dgm:prSet presAssocID="{96E3D75E-E4E4-47CD-A662-3EA47823E18B}" presName="spNode" presStyleCnt="0"/>
      <dgm:spPr/>
    </dgm:pt>
    <dgm:pt modelId="{2351CED0-98FB-40C1-89A7-E509F67C200A}" type="pres">
      <dgm:prSet presAssocID="{762C3D09-5EF5-464F-BB09-35A582DD89BB}" presName="sibTrans" presStyleLbl="sibTrans1D1" presStyleIdx="3" presStyleCnt="4"/>
      <dgm:spPr/>
    </dgm:pt>
  </dgm:ptLst>
  <dgm:cxnLst>
    <dgm:cxn modelId="{4AB6B230-CC73-49C3-812B-B42DC458673F}" type="presOf" srcId="{96E3D75E-E4E4-47CD-A662-3EA47823E18B}" destId="{7EE6A769-69C3-45F2-A345-1CB54F742AD8}" srcOrd="0" destOrd="0" presId="urn:microsoft.com/office/officeart/2005/8/layout/cycle6"/>
    <dgm:cxn modelId="{E7D90937-FA9A-4412-804E-6031F8EEDAD3}" type="presOf" srcId="{16C651B4-13C0-454F-B41E-4FED3000DFB4}" destId="{EC107796-2CB4-491C-A85E-90F6DE999153}" srcOrd="0" destOrd="0" presId="urn:microsoft.com/office/officeart/2005/8/layout/cycle6"/>
    <dgm:cxn modelId="{2CC0783E-C38B-44C3-B8E2-2137C8615475}" type="presOf" srcId="{011BADA8-2DF8-42A9-B616-213049CF082D}" destId="{4BFAC444-B620-4A42-9DC2-DDDBAC440A33}" srcOrd="0" destOrd="0" presId="urn:microsoft.com/office/officeart/2005/8/layout/cycle6"/>
    <dgm:cxn modelId="{F583FB5B-7D4E-4323-80FE-8FD76AAF9178}" type="presOf" srcId="{762C3D09-5EF5-464F-BB09-35A582DD89BB}" destId="{2351CED0-98FB-40C1-89A7-E509F67C200A}" srcOrd="0" destOrd="0" presId="urn:microsoft.com/office/officeart/2005/8/layout/cycle6"/>
    <dgm:cxn modelId="{AE182E46-0E9E-4B41-981F-23537F90BC79}" srcId="{CB7823CC-CC13-4891-BEB4-F088750CD5AC}" destId="{96E3D75E-E4E4-47CD-A662-3EA47823E18B}" srcOrd="3" destOrd="0" parTransId="{9F5C6B81-5DFB-49CC-A385-14B72BC04C23}" sibTransId="{762C3D09-5EF5-464F-BB09-35A582DD89BB}"/>
    <dgm:cxn modelId="{82897667-FC2F-4FB2-84A9-7F4D9D8307EC}" srcId="{CB7823CC-CC13-4891-BEB4-F088750CD5AC}" destId="{16C651B4-13C0-454F-B41E-4FED3000DFB4}" srcOrd="0" destOrd="0" parTransId="{26DD12C2-2A0D-424C-B58C-9704BAE9BF94}" sibTransId="{5106C6A3-1569-446D-A24C-F004278A9798}"/>
    <dgm:cxn modelId="{AC5B9F81-E18E-4E8E-98E0-AD1AE057BA81}" type="presOf" srcId="{CB7823CC-CC13-4891-BEB4-F088750CD5AC}" destId="{419D957B-51C0-4B61-BC90-F29E3CD42EBA}" srcOrd="0" destOrd="0" presId="urn:microsoft.com/office/officeart/2005/8/layout/cycle6"/>
    <dgm:cxn modelId="{A656A089-3D37-4E48-A10D-C9F408DDAC20}" type="presOf" srcId="{5106C6A3-1569-446D-A24C-F004278A9798}" destId="{F07DC819-DBB9-482F-9176-9EA629531709}" srcOrd="0" destOrd="0" presId="urn:microsoft.com/office/officeart/2005/8/layout/cycle6"/>
    <dgm:cxn modelId="{D1BC9CA6-F159-423F-BC4A-3D4483B40611}" type="presOf" srcId="{93B3B211-D123-43F5-A88B-779272C944BC}" destId="{1ABA5FD3-5507-4855-82C0-B45F3B0F46E2}" srcOrd="0" destOrd="0" presId="urn:microsoft.com/office/officeart/2005/8/layout/cycle6"/>
    <dgm:cxn modelId="{86F0E5A9-96F3-46A7-B1F1-23B75DA1D988}" type="presOf" srcId="{690A866E-72C4-4D50-805B-B0DB69512763}" destId="{5159406F-DF05-49EC-B6ED-BDFEDAECF47C}" srcOrd="0" destOrd="0" presId="urn:microsoft.com/office/officeart/2005/8/layout/cycle6"/>
    <dgm:cxn modelId="{C11D43BC-BDE3-4EC7-ADEE-80AC4A055259}" type="presOf" srcId="{CBE88EFE-B7C2-4273-9A6D-B3FFE4913DD4}" destId="{764303A4-4C33-4B4E-B57D-A16D9A0DD9C2}" srcOrd="0" destOrd="0" presId="urn:microsoft.com/office/officeart/2005/8/layout/cycle6"/>
    <dgm:cxn modelId="{AF5D02D4-C9CF-4FC3-89F3-FC95D6A1C397}" srcId="{CB7823CC-CC13-4891-BEB4-F088750CD5AC}" destId="{93B3B211-D123-43F5-A88B-779272C944BC}" srcOrd="2" destOrd="0" parTransId="{705F045D-67EC-4F9D-BA4E-4B9F0BB3DCAF}" sibTransId="{011BADA8-2DF8-42A9-B616-213049CF082D}"/>
    <dgm:cxn modelId="{ECB6CFE9-5FDE-4005-96E5-5D33AA5E1CB3}" srcId="{CB7823CC-CC13-4891-BEB4-F088750CD5AC}" destId="{CBE88EFE-B7C2-4273-9A6D-B3FFE4913DD4}" srcOrd="1" destOrd="0" parTransId="{95499E64-D75A-4A8D-8203-27F630F04DFF}" sibTransId="{690A866E-72C4-4D50-805B-B0DB69512763}"/>
    <dgm:cxn modelId="{8AC6B7DB-B074-4B4A-8AE3-3C30206BC4C1}" type="presParOf" srcId="{419D957B-51C0-4B61-BC90-F29E3CD42EBA}" destId="{EC107796-2CB4-491C-A85E-90F6DE999153}" srcOrd="0" destOrd="0" presId="urn:microsoft.com/office/officeart/2005/8/layout/cycle6"/>
    <dgm:cxn modelId="{EEC36DEC-EA07-4D3E-B3E4-F70552BD64D2}" type="presParOf" srcId="{419D957B-51C0-4B61-BC90-F29E3CD42EBA}" destId="{09E80E9B-36A5-4BA6-9971-EB8E309BE6B1}" srcOrd="1" destOrd="0" presId="urn:microsoft.com/office/officeart/2005/8/layout/cycle6"/>
    <dgm:cxn modelId="{2FE59A3A-F6FA-4164-9AC2-BB819928760E}" type="presParOf" srcId="{419D957B-51C0-4B61-BC90-F29E3CD42EBA}" destId="{F07DC819-DBB9-482F-9176-9EA629531709}" srcOrd="2" destOrd="0" presId="urn:microsoft.com/office/officeart/2005/8/layout/cycle6"/>
    <dgm:cxn modelId="{8ECD38EB-9E5D-4901-97CF-34BF450C8C05}" type="presParOf" srcId="{419D957B-51C0-4B61-BC90-F29E3CD42EBA}" destId="{764303A4-4C33-4B4E-B57D-A16D9A0DD9C2}" srcOrd="3" destOrd="0" presId="urn:microsoft.com/office/officeart/2005/8/layout/cycle6"/>
    <dgm:cxn modelId="{51284D0A-C317-412F-906C-1138A097A5B9}" type="presParOf" srcId="{419D957B-51C0-4B61-BC90-F29E3CD42EBA}" destId="{69C608C6-AF91-4A32-BEB2-644606C39062}" srcOrd="4" destOrd="0" presId="urn:microsoft.com/office/officeart/2005/8/layout/cycle6"/>
    <dgm:cxn modelId="{D7ABC369-37BB-49E8-A89A-68471C9DD1F8}" type="presParOf" srcId="{419D957B-51C0-4B61-BC90-F29E3CD42EBA}" destId="{5159406F-DF05-49EC-B6ED-BDFEDAECF47C}" srcOrd="5" destOrd="0" presId="urn:microsoft.com/office/officeart/2005/8/layout/cycle6"/>
    <dgm:cxn modelId="{52D37124-7242-43E0-B797-FC7CBFDE025A}" type="presParOf" srcId="{419D957B-51C0-4B61-BC90-F29E3CD42EBA}" destId="{1ABA5FD3-5507-4855-82C0-B45F3B0F46E2}" srcOrd="6" destOrd="0" presId="urn:microsoft.com/office/officeart/2005/8/layout/cycle6"/>
    <dgm:cxn modelId="{AE793C6B-2F33-4BAB-BF86-E8994F61DEC4}" type="presParOf" srcId="{419D957B-51C0-4B61-BC90-F29E3CD42EBA}" destId="{1EDC2C2C-7B70-4E8C-9C95-23E2B88DE516}" srcOrd="7" destOrd="0" presId="urn:microsoft.com/office/officeart/2005/8/layout/cycle6"/>
    <dgm:cxn modelId="{EF0A4D70-F978-4934-B641-2D7451A7BC54}" type="presParOf" srcId="{419D957B-51C0-4B61-BC90-F29E3CD42EBA}" destId="{4BFAC444-B620-4A42-9DC2-DDDBAC440A33}" srcOrd="8" destOrd="0" presId="urn:microsoft.com/office/officeart/2005/8/layout/cycle6"/>
    <dgm:cxn modelId="{3D0B028E-C13D-455C-8644-B4C75400FABC}" type="presParOf" srcId="{419D957B-51C0-4B61-BC90-F29E3CD42EBA}" destId="{7EE6A769-69C3-45F2-A345-1CB54F742AD8}" srcOrd="9" destOrd="0" presId="urn:microsoft.com/office/officeart/2005/8/layout/cycle6"/>
    <dgm:cxn modelId="{479B2DD3-27F4-4641-B5D4-4E91B5A14175}" type="presParOf" srcId="{419D957B-51C0-4B61-BC90-F29E3CD42EBA}" destId="{9E32E7C2-083E-4D02-9007-E173A10ACD62}" srcOrd="10" destOrd="0" presId="urn:microsoft.com/office/officeart/2005/8/layout/cycle6"/>
    <dgm:cxn modelId="{F14FB64C-2E1D-4A1A-8433-2BF2ACEEED86}" type="presParOf" srcId="{419D957B-51C0-4B61-BC90-F29E3CD42EBA}" destId="{2351CED0-98FB-40C1-89A7-E509F67C200A}"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7422C7-0160-447D-8401-E93DAA5BD9EA}" type="doc">
      <dgm:prSet loTypeId="urn:microsoft.com/office/officeart/2005/8/layout/gear1" loCatId="relationship" qsTypeId="urn:microsoft.com/office/officeart/2005/8/quickstyle/simple1" qsCatId="simple" csTypeId="urn:microsoft.com/office/officeart/2005/8/colors/accent1_2" csCatId="accent1" phldr="1"/>
      <dgm:spPr/>
    </dgm:pt>
    <dgm:pt modelId="{18580F67-3707-496B-B900-098198750382}">
      <dgm:prSet phldrT="[Text]"/>
      <dgm:spPr/>
      <dgm:t>
        <a:bodyPr/>
        <a:lstStyle/>
        <a:p>
          <a:r>
            <a:rPr lang="en-US" dirty="0"/>
            <a:t>Weak Financials</a:t>
          </a:r>
        </a:p>
      </dgm:t>
    </dgm:pt>
    <dgm:pt modelId="{D699315E-E5A0-4390-9371-EAB63663507F}" type="parTrans" cxnId="{229B5EAB-7FFF-4D2A-9AD6-1A74B00E5272}">
      <dgm:prSet/>
      <dgm:spPr/>
      <dgm:t>
        <a:bodyPr/>
        <a:lstStyle/>
        <a:p>
          <a:endParaRPr lang="en-US"/>
        </a:p>
      </dgm:t>
    </dgm:pt>
    <dgm:pt modelId="{400BD988-D8C8-48E0-A40F-774BCB76609A}" type="sibTrans" cxnId="{229B5EAB-7FFF-4D2A-9AD6-1A74B00E5272}">
      <dgm:prSet/>
      <dgm:spPr/>
      <dgm:t>
        <a:bodyPr/>
        <a:lstStyle/>
        <a:p>
          <a:endParaRPr lang="en-US"/>
        </a:p>
      </dgm:t>
    </dgm:pt>
    <dgm:pt modelId="{20A4EC8E-6A1B-431F-BE4F-145C0B35518D}">
      <dgm:prSet phldrT="[Text]"/>
      <dgm:spPr/>
      <dgm:t>
        <a:bodyPr/>
        <a:lstStyle/>
        <a:p>
          <a:r>
            <a:rPr lang="en-US" dirty="0"/>
            <a:t>Weak Operations</a:t>
          </a:r>
        </a:p>
      </dgm:t>
    </dgm:pt>
    <dgm:pt modelId="{E38B18EF-6F65-4BCD-902D-AA25EFD67414}" type="parTrans" cxnId="{5F6EDC6F-5FF6-4C3A-9419-E54A9C3D4689}">
      <dgm:prSet/>
      <dgm:spPr/>
      <dgm:t>
        <a:bodyPr/>
        <a:lstStyle/>
        <a:p>
          <a:endParaRPr lang="en-US"/>
        </a:p>
      </dgm:t>
    </dgm:pt>
    <dgm:pt modelId="{E9E0E647-DDEA-43DD-BC92-51BA36AFA4FA}" type="sibTrans" cxnId="{5F6EDC6F-5FF6-4C3A-9419-E54A9C3D4689}">
      <dgm:prSet/>
      <dgm:spPr/>
      <dgm:t>
        <a:bodyPr/>
        <a:lstStyle/>
        <a:p>
          <a:endParaRPr lang="en-US"/>
        </a:p>
      </dgm:t>
    </dgm:pt>
    <dgm:pt modelId="{32C19B69-1A13-45E0-9297-5EBC31011B2A}">
      <dgm:prSet phldrT="[Text]"/>
      <dgm:spPr/>
      <dgm:t>
        <a:bodyPr/>
        <a:lstStyle/>
        <a:p>
          <a:r>
            <a:rPr lang="en-US" dirty="0"/>
            <a:t>Lack of Horizontal Integration</a:t>
          </a:r>
        </a:p>
      </dgm:t>
    </dgm:pt>
    <dgm:pt modelId="{4DE710EC-1880-42AF-9F62-0D520DF7D180}" type="parTrans" cxnId="{2E8DFD0E-FDA6-461A-998D-FF1B0363D656}">
      <dgm:prSet/>
      <dgm:spPr/>
      <dgm:t>
        <a:bodyPr/>
        <a:lstStyle/>
        <a:p>
          <a:endParaRPr lang="en-US"/>
        </a:p>
      </dgm:t>
    </dgm:pt>
    <dgm:pt modelId="{38D2F60A-8FC3-43D1-8AE3-0FDDBF5924AE}" type="sibTrans" cxnId="{2E8DFD0E-FDA6-461A-998D-FF1B0363D656}">
      <dgm:prSet/>
      <dgm:spPr/>
      <dgm:t>
        <a:bodyPr/>
        <a:lstStyle/>
        <a:p>
          <a:endParaRPr lang="en-US"/>
        </a:p>
      </dgm:t>
    </dgm:pt>
    <dgm:pt modelId="{76A16EB2-0614-43E6-B179-854A4DFBD933}" type="pres">
      <dgm:prSet presAssocID="{C97422C7-0160-447D-8401-E93DAA5BD9EA}" presName="composite" presStyleCnt="0">
        <dgm:presLayoutVars>
          <dgm:chMax val="3"/>
          <dgm:animLvl val="lvl"/>
          <dgm:resizeHandles val="exact"/>
        </dgm:presLayoutVars>
      </dgm:prSet>
      <dgm:spPr/>
    </dgm:pt>
    <dgm:pt modelId="{1B0AB1F0-F8C7-4E63-BBA0-E8193ACC3D69}" type="pres">
      <dgm:prSet presAssocID="{18580F67-3707-496B-B900-098198750382}" presName="gear1" presStyleLbl="node1" presStyleIdx="0" presStyleCnt="3">
        <dgm:presLayoutVars>
          <dgm:chMax val="1"/>
          <dgm:bulletEnabled val="1"/>
        </dgm:presLayoutVars>
      </dgm:prSet>
      <dgm:spPr/>
    </dgm:pt>
    <dgm:pt modelId="{8FC64E2C-4F0B-4285-AE3D-142AE58BDE16}" type="pres">
      <dgm:prSet presAssocID="{18580F67-3707-496B-B900-098198750382}" presName="gear1srcNode" presStyleLbl="node1" presStyleIdx="0" presStyleCnt="3"/>
      <dgm:spPr/>
    </dgm:pt>
    <dgm:pt modelId="{EF92E564-721C-4E61-B080-7885F55C2201}" type="pres">
      <dgm:prSet presAssocID="{18580F67-3707-496B-B900-098198750382}" presName="gear1dstNode" presStyleLbl="node1" presStyleIdx="0" presStyleCnt="3"/>
      <dgm:spPr/>
    </dgm:pt>
    <dgm:pt modelId="{00D520A2-63BD-4B11-9E87-2FE4E9001E15}" type="pres">
      <dgm:prSet presAssocID="{20A4EC8E-6A1B-431F-BE4F-145C0B35518D}" presName="gear2" presStyleLbl="node1" presStyleIdx="1" presStyleCnt="3">
        <dgm:presLayoutVars>
          <dgm:chMax val="1"/>
          <dgm:bulletEnabled val="1"/>
        </dgm:presLayoutVars>
      </dgm:prSet>
      <dgm:spPr/>
    </dgm:pt>
    <dgm:pt modelId="{D4534BD1-A47A-4812-9966-BA5BC3B3E962}" type="pres">
      <dgm:prSet presAssocID="{20A4EC8E-6A1B-431F-BE4F-145C0B35518D}" presName="gear2srcNode" presStyleLbl="node1" presStyleIdx="1" presStyleCnt="3"/>
      <dgm:spPr/>
    </dgm:pt>
    <dgm:pt modelId="{7A2CED04-BE7F-4DBF-AF6C-FA49D3EB6ECF}" type="pres">
      <dgm:prSet presAssocID="{20A4EC8E-6A1B-431F-BE4F-145C0B35518D}" presName="gear2dstNode" presStyleLbl="node1" presStyleIdx="1" presStyleCnt="3"/>
      <dgm:spPr/>
    </dgm:pt>
    <dgm:pt modelId="{C26D52B0-AF9E-4607-9315-91D1376E726D}" type="pres">
      <dgm:prSet presAssocID="{32C19B69-1A13-45E0-9297-5EBC31011B2A}" presName="gear3" presStyleLbl="node1" presStyleIdx="2" presStyleCnt="3"/>
      <dgm:spPr/>
    </dgm:pt>
    <dgm:pt modelId="{BD1883A5-7FA9-425A-B75E-6C53ABA025A8}" type="pres">
      <dgm:prSet presAssocID="{32C19B69-1A13-45E0-9297-5EBC31011B2A}" presName="gear3tx" presStyleLbl="node1" presStyleIdx="2" presStyleCnt="3">
        <dgm:presLayoutVars>
          <dgm:chMax val="1"/>
          <dgm:bulletEnabled val="1"/>
        </dgm:presLayoutVars>
      </dgm:prSet>
      <dgm:spPr/>
    </dgm:pt>
    <dgm:pt modelId="{4DE0DC4D-91EF-464D-8084-3A96AE1B4306}" type="pres">
      <dgm:prSet presAssocID="{32C19B69-1A13-45E0-9297-5EBC31011B2A}" presName="gear3srcNode" presStyleLbl="node1" presStyleIdx="2" presStyleCnt="3"/>
      <dgm:spPr/>
    </dgm:pt>
    <dgm:pt modelId="{12781502-1732-4BD5-9D85-A66C65C2AD13}" type="pres">
      <dgm:prSet presAssocID="{32C19B69-1A13-45E0-9297-5EBC31011B2A}" presName="gear3dstNode" presStyleLbl="node1" presStyleIdx="2" presStyleCnt="3"/>
      <dgm:spPr/>
    </dgm:pt>
    <dgm:pt modelId="{DD8A32AA-2BEA-4C24-8C71-21287394960C}" type="pres">
      <dgm:prSet presAssocID="{400BD988-D8C8-48E0-A40F-774BCB76609A}" presName="connector1" presStyleLbl="sibTrans2D1" presStyleIdx="0" presStyleCnt="3"/>
      <dgm:spPr/>
    </dgm:pt>
    <dgm:pt modelId="{CD759791-EE6C-408E-AF3C-5EC4FD6D4283}" type="pres">
      <dgm:prSet presAssocID="{E9E0E647-DDEA-43DD-BC92-51BA36AFA4FA}" presName="connector2" presStyleLbl="sibTrans2D1" presStyleIdx="1" presStyleCnt="3"/>
      <dgm:spPr/>
    </dgm:pt>
    <dgm:pt modelId="{77919082-005B-4166-8EF4-76408EBA3FAB}" type="pres">
      <dgm:prSet presAssocID="{38D2F60A-8FC3-43D1-8AE3-0FDDBF5924AE}" presName="connector3" presStyleLbl="sibTrans2D1" presStyleIdx="2" presStyleCnt="3"/>
      <dgm:spPr/>
    </dgm:pt>
  </dgm:ptLst>
  <dgm:cxnLst>
    <dgm:cxn modelId="{2E8DFD0E-FDA6-461A-998D-FF1B0363D656}" srcId="{C97422C7-0160-447D-8401-E93DAA5BD9EA}" destId="{32C19B69-1A13-45E0-9297-5EBC31011B2A}" srcOrd="2" destOrd="0" parTransId="{4DE710EC-1880-42AF-9F62-0D520DF7D180}" sibTransId="{38D2F60A-8FC3-43D1-8AE3-0FDDBF5924AE}"/>
    <dgm:cxn modelId="{ED92A010-9B60-4B13-9D77-5B44BB6AA845}" type="presOf" srcId="{32C19B69-1A13-45E0-9297-5EBC31011B2A}" destId="{BD1883A5-7FA9-425A-B75E-6C53ABA025A8}" srcOrd="1" destOrd="0" presId="urn:microsoft.com/office/officeart/2005/8/layout/gear1"/>
    <dgm:cxn modelId="{9D27E560-6EA2-4A9E-9882-564A65197529}" type="presOf" srcId="{400BD988-D8C8-48E0-A40F-774BCB76609A}" destId="{DD8A32AA-2BEA-4C24-8C71-21287394960C}" srcOrd="0" destOrd="0" presId="urn:microsoft.com/office/officeart/2005/8/layout/gear1"/>
    <dgm:cxn modelId="{31FF3E69-D525-41F0-AFE7-03830793594F}" type="presOf" srcId="{20A4EC8E-6A1B-431F-BE4F-145C0B35518D}" destId="{D4534BD1-A47A-4812-9966-BA5BC3B3E962}" srcOrd="1" destOrd="0" presId="urn:microsoft.com/office/officeart/2005/8/layout/gear1"/>
    <dgm:cxn modelId="{5F6EDC6F-5FF6-4C3A-9419-E54A9C3D4689}" srcId="{C97422C7-0160-447D-8401-E93DAA5BD9EA}" destId="{20A4EC8E-6A1B-431F-BE4F-145C0B35518D}" srcOrd="1" destOrd="0" parTransId="{E38B18EF-6F65-4BCD-902D-AA25EFD67414}" sibTransId="{E9E0E647-DDEA-43DD-BC92-51BA36AFA4FA}"/>
    <dgm:cxn modelId="{04070A71-D4F1-4DD9-AD09-8ECDB218E9ED}" type="presOf" srcId="{18580F67-3707-496B-B900-098198750382}" destId="{1B0AB1F0-F8C7-4E63-BBA0-E8193ACC3D69}" srcOrd="0" destOrd="0" presId="urn:microsoft.com/office/officeart/2005/8/layout/gear1"/>
    <dgm:cxn modelId="{AC5DAB77-8379-45FD-8E7B-8A641057D531}" type="presOf" srcId="{38D2F60A-8FC3-43D1-8AE3-0FDDBF5924AE}" destId="{77919082-005B-4166-8EF4-76408EBA3FAB}" srcOrd="0" destOrd="0" presId="urn:microsoft.com/office/officeart/2005/8/layout/gear1"/>
    <dgm:cxn modelId="{91326459-126B-4DBA-8E95-ABAF0F7FEA36}" type="presOf" srcId="{20A4EC8E-6A1B-431F-BE4F-145C0B35518D}" destId="{00D520A2-63BD-4B11-9E87-2FE4E9001E15}" srcOrd="0" destOrd="0" presId="urn:microsoft.com/office/officeart/2005/8/layout/gear1"/>
    <dgm:cxn modelId="{E09F7379-61BE-4B2C-A1DC-6C76F4224AD7}" type="presOf" srcId="{18580F67-3707-496B-B900-098198750382}" destId="{8FC64E2C-4F0B-4285-AE3D-142AE58BDE16}" srcOrd="1" destOrd="0" presId="urn:microsoft.com/office/officeart/2005/8/layout/gear1"/>
    <dgm:cxn modelId="{087AF65A-D8BC-4456-B5F4-987264515EEB}" type="presOf" srcId="{C97422C7-0160-447D-8401-E93DAA5BD9EA}" destId="{76A16EB2-0614-43E6-B179-854A4DFBD933}" srcOrd="0" destOrd="0" presId="urn:microsoft.com/office/officeart/2005/8/layout/gear1"/>
    <dgm:cxn modelId="{D23C8287-3C19-4007-994A-19C701750042}" type="presOf" srcId="{32C19B69-1A13-45E0-9297-5EBC31011B2A}" destId="{C26D52B0-AF9E-4607-9315-91D1376E726D}" srcOrd="0" destOrd="0" presId="urn:microsoft.com/office/officeart/2005/8/layout/gear1"/>
    <dgm:cxn modelId="{E21DF897-8128-41CA-AC05-E4D7BC1D737B}" type="presOf" srcId="{32C19B69-1A13-45E0-9297-5EBC31011B2A}" destId="{12781502-1732-4BD5-9D85-A66C65C2AD13}" srcOrd="3" destOrd="0" presId="urn:microsoft.com/office/officeart/2005/8/layout/gear1"/>
    <dgm:cxn modelId="{A57ED3A0-7759-4045-A9EB-93ED165B72CE}" type="presOf" srcId="{E9E0E647-DDEA-43DD-BC92-51BA36AFA4FA}" destId="{CD759791-EE6C-408E-AF3C-5EC4FD6D4283}" srcOrd="0" destOrd="0" presId="urn:microsoft.com/office/officeart/2005/8/layout/gear1"/>
    <dgm:cxn modelId="{229B5EAB-7FFF-4D2A-9AD6-1A74B00E5272}" srcId="{C97422C7-0160-447D-8401-E93DAA5BD9EA}" destId="{18580F67-3707-496B-B900-098198750382}" srcOrd="0" destOrd="0" parTransId="{D699315E-E5A0-4390-9371-EAB63663507F}" sibTransId="{400BD988-D8C8-48E0-A40F-774BCB76609A}"/>
    <dgm:cxn modelId="{07B11EB1-591E-48A4-A7A9-CD25357181E8}" type="presOf" srcId="{32C19B69-1A13-45E0-9297-5EBC31011B2A}" destId="{4DE0DC4D-91EF-464D-8084-3A96AE1B4306}" srcOrd="2" destOrd="0" presId="urn:microsoft.com/office/officeart/2005/8/layout/gear1"/>
    <dgm:cxn modelId="{93B43FD5-33BA-4F4A-ADB6-0E0162E59363}" type="presOf" srcId="{18580F67-3707-496B-B900-098198750382}" destId="{EF92E564-721C-4E61-B080-7885F55C2201}" srcOrd="2" destOrd="0" presId="urn:microsoft.com/office/officeart/2005/8/layout/gear1"/>
    <dgm:cxn modelId="{5C9721FC-DE44-4B4E-9223-2CB73F2FAA26}" type="presOf" srcId="{20A4EC8E-6A1B-431F-BE4F-145C0B35518D}" destId="{7A2CED04-BE7F-4DBF-AF6C-FA49D3EB6ECF}" srcOrd="2" destOrd="0" presId="urn:microsoft.com/office/officeart/2005/8/layout/gear1"/>
    <dgm:cxn modelId="{596DEE0E-B199-4817-9D88-43EC5D6BFA56}" type="presParOf" srcId="{76A16EB2-0614-43E6-B179-854A4DFBD933}" destId="{1B0AB1F0-F8C7-4E63-BBA0-E8193ACC3D69}" srcOrd="0" destOrd="0" presId="urn:microsoft.com/office/officeart/2005/8/layout/gear1"/>
    <dgm:cxn modelId="{DF925578-8CCF-4AF9-8E72-BDFB4BAEE2E1}" type="presParOf" srcId="{76A16EB2-0614-43E6-B179-854A4DFBD933}" destId="{8FC64E2C-4F0B-4285-AE3D-142AE58BDE16}" srcOrd="1" destOrd="0" presId="urn:microsoft.com/office/officeart/2005/8/layout/gear1"/>
    <dgm:cxn modelId="{920AB57F-2741-4FF4-91EA-8B10817B3709}" type="presParOf" srcId="{76A16EB2-0614-43E6-B179-854A4DFBD933}" destId="{EF92E564-721C-4E61-B080-7885F55C2201}" srcOrd="2" destOrd="0" presId="urn:microsoft.com/office/officeart/2005/8/layout/gear1"/>
    <dgm:cxn modelId="{FE1012C5-45CD-4EFD-8905-F617AB27E105}" type="presParOf" srcId="{76A16EB2-0614-43E6-B179-854A4DFBD933}" destId="{00D520A2-63BD-4B11-9E87-2FE4E9001E15}" srcOrd="3" destOrd="0" presId="urn:microsoft.com/office/officeart/2005/8/layout/gear1"/>
    <dgm:cxn modelId="{F9F0A505-7BA2-4065-B64C-1B5511BF1FEA}" type="presParOf" srcId="{76A16EB2-0614-43E6-B179-854A4DFBD933}" destId="{D4534BD1-A47A-4812-9966-BA5BC3B3E962}" srcOrd="4" destOrd="0" presId="urn:microsoft.com/office/officeart/2005/8/layout/gear1"/>
    <dgm:cxn modelId="{533897D3-04B7-44B2-9867-980C0C98087F}" type="presParOf" srcId="{76A16EB2-0614-43E6-B179-854A4DFBD933}" destId="{7A2CED04-BE7F-4DBF-AF6C-FA49D3EB6ECF}" srcOrd="5" destOrd="0" presId="urn:microsoft.com/office/officeart/2005/8/layout/gear1"/>
    <dgm:cxn modelId="{C00FC8AA-05A2-49AC-A1D2-1FAE5875E8D7}" type="presParOf" srcId="{76A16EB2-0614-43E6-B179-854A4DFBD933}" destId="{C26D52B0-AF9E-4607-9315-91D1376E726D}" srcOrd="6" destOrd="0" presId="urn:microsoft.com/office/officeart/2005/8/layout/gear1"/>
    <dgm:cxn modelId="{0E274DBD-7A33-4C79-9403-31ACDE44F823}" type="presParOf" srcId="{76A16EB2-0614-43E6-B179-854A4DFBD933}" destId="{BD1883A5-7FA9-425A-B75E-6C53ABA025A8}" srcOrd="7" destOrd="0" presId="urn:microsoft.com/office/officeart/2005/8/layout/gear1"/>
    <dgm:cxn modelId="{3A54BB99-114A-4A56-8C2B-832D0B21F713}" type="presParOf" srcId="{76A16EB2-0614-43E6-B179-854A4DFBD933}" destId="{4DE0DC4D-91EF-464D-8084-3A96AE1B4306}" srcOrd="8" destOrd="0" presId="urn:microsoft.com/office/officeart/2005/8/layout/gear1"/>
    <dgm:cxn modelId="{9B8E4190-84C6-460E-A3F5-E26808E01666}" type="presParOf" srcId="{76A16EB2-0614-43E6-B179-854A4DFBD933}" destId="{12781502-1732-4BD5-9D85-A66C65C2AD13}" srcOrd="9" destOrd="0" presId="urn:microsoft.com/office/officeart/2005/8/layout/gear1"/>
    <dgm:cxn modelId="{E8D04BA6-029C-49B4-B3A7-4E1192AE1A3E}" type="presParOf" srcId="{76A16EB2-0614-43E6-B179-854A4DFBD933}" destId="{DD8A32AA-2BEA-4C24-8C71-21287394960C}" srcOrd="10" destOrd="0" presId="urn:microsoft.com/office/officeart/2005/8/layout/gear1"/>
    <dgm:cxn modelId="{C9AC3815-1DEA-49EB-80F0-75AA4563CDF3}" type="presParOf" srcId="{76A16EB2-0614-43E6-B179-854A4DFBD933}" destId="{CD759791-EE6C-408E-AF3C-5EC4FD6D4283}" srcOrd="11" destOrd="0" presId="urn:microsoft.com/office/officeart/2005/8/layout/gear1"/>
    <dgm:cxn modelId="{163559BD-0416-46C7-A215-537B6472BA6F}" type="presParOf" srcId="{76A16EB2-0614-43E6-B179-854A4DFBD933}" destId="{77919082-005B-4166-8EF4-76408EBA3FAB}"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1D9BAB-35B8-43DB-8533-0BC24765F83B}"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8298E8F4-8AA1-4038-8D29-1ECB3ECEDB7C}">
      <dgm:prSet phldrT="[Text]"/>
      <dgm:spPr/>
      <dgm:t>
        <a:bodyPr/>
        <a:lstStyle/>
        <a:p>
          <a:r>
            <a:rPr lang="en-US" dirty="0"/>
            <a:t>Prices</a:t>
          </a:r>
        </a:p>
      </dgm:t>
    </dgm:pt>
    <dgm:pt modelId="{8F62BCBC-37ED-455D-A1A6-4CA3A99C3A90}" type="parTrans" cxnId="{903835DC-866A-4D77-A5F7-D755F0C1E61F}">
      <dgm:prSet/>
      <dgm:spPr/>
      <dgm:t>
        <a:bodyPr/>
        <a:lstStyle/>
        <a:p>
          <a:endParaRPr lang="en-US"/>
        </a:p>
      </dgm:t>
    </dgm:pt>
    <dgm:pt modelId="{B33D7137-B11E-471F-8A08-E1FE0D86AAF4}" type="sibTrans" cxnId="{903835DC-866A-4D77-A5F7-D755F0C1E61F}">
      <dgm:prSet/>
      <dgm:spPr/>
      <dgm:t>
        <a:bodyPr/>
        <a:lstStyle/>
        <a:p>
          <a:endParaRPr lang="en-US"/>
        </a:p>
      </dgm:t>
    </dgm:pt>
    <dgm:pt modelId="{4319FCE0-0FE1-417E-8B8E-7DB0A237D3D1}">
      <dgm:prSet phldrT="[Text]"/>
      <dgm:spPr/>
      <dgm:t>
        <a:bodyPr/>
        <a:lstStyle/>
        <a:p>
          <a:r>
            <a:rPr lang="en-US" dirty="0"/>
            <a:t>Average Unit Cost</a:t>
          </a:r>
        </a:p>
      </dgm:t>
    </dgm:pt>
    <dgm:pt modelId="{36BF77AD-C59F-478F-8F69-67E789D40ED7}" type="parTrans" cxnId="{C8958653-4773-4F83-8652-1931E06548F3}">
      <dgm:prSet/>
      <dgm:spPr/>
      <dgm:t>
        <a:bodyPr/>
        <a:lstStyle/>
        <a:p>
          <a:endParaRPr lang="en-US"/>
        </a:p>
      </dgm:t>
    </dgm:pt>
    <dgm:pt modelId="{924779D7-2DF9-4565-AD86-6325517029FF}" type="sibTrans" cxnId="{C8958653-4773-4F83-8652-1931E06548F3}">
      <dgm:prSet/>
      <dgm:spPr/>
      <dgm:t>
        <a:bodyPr/>
        <a:lstStyle/>
        <a:p>
          <a:endParaRPr lang="en-US"/>
        </a:p>
      </dgm:t>
    </dgm:pt>
    <dgm:pt modelId="{A1A685BC-73F0-48F5-B2DF-64986056B66D}" type="pres">
      <dgm:prSet presAssocID="{CF1D9BAB-35B8-43DB-8533-0BC24765F83B}" presName="compositeShape" presStyleCnt="0">
        <dgm:presLayoutVars>
          <dgm:chMax val="2"/>
          <dgm:dir/>
          <dgm:resizeHandles val="exact"/>
        </dgm:presLayoutVars>
      </dgm:prSet>
      <dgm:spPr/>
    </dgm:pt>
    <dgm:pt modelId="{3DB02923-FD5D-4293-A63F-91C7B5A7867C}" type="pres">
      <dgm:prSet presAssocID="{CF1D9BAB-35B8-43DB-8533-0BC24765F83B}" presName="divider" presStyleLbl="fgShp" presStyleIdx="0" presStyleCnt="1"/>
      <dgm:spPr/>
    </dgm:pt>
    <dgm:pt modelId="{B057EFB0-F7E7-4B2F-ADB7-1D7E1E9ACB83}" type="pres">
      <dgm:prSet presAssocID="{8298E8F4-8AA1-4038-8D29-1ECB3ECEDB7C}" presName="downArrow" presStyleLbl="node1" presStyleIdx="0" presStyleCnt="2"/>
      <dgm:spPr/>
    </dgm:pt>
    <dgm:pt modelId="{C27655D9-1560-4474-98A3-FF98A426EFDC}" type="pres">
      <dgm:prSet presAssocID="{8298E8F4-8AA1-4038-8D29-1ECB3ECEDB7C}" presName="downArrowText" presStyleLbl="revTx" presStyleIdx="0" presStyleCnt="2">
        <dgm:presLayoutVars>
          <dgm:bulletEnabled val="1"/>
        </dgm:presLayoutVars>
      </dgm:prSet>
      <dgm:spPr/>
    </dgm:pt>
    <dgm:pt modelId="{81C34888-35A3-4219-8D66-023016BF98CD}" type="pres">
      <dgm:prSet presAssocID="{4319FCE0-0FE1-417E-8B8E-7DB0A237D3D1}" presName="upArrow" presStyleLbl="node1" presStyleIdx="1" presStyleCnt="2"/>
      <dgm:spPr/>
    </dgm:pt>
    <dgm:pt modelId="{8776C821-714F-4D02-B744-1BC0AE4BCC94}" type="pres">
      <dgm:prSet presAssocID="{4319FCE0-0FE1-417E-8B8E-7DB0A237D3D1}" presName="upArrowText" presStyleLbl="revTx" presStyleIdx="1" presStyleCnt="2">
        <dgm:presLayoutVars>
          <dgm:bulletEnabled val="1"/>
        </dgm:presLayoutVars>
      </dgm:prSet>
      <dgm:spPr/>
    </dgm:pt>
  </dgm:ptLst>
  <dgm:cxnLst>
    <dgm:cxn modelId="{C8958653-4773-4F83-8652-1931E06548F3}" srcId="{CF1D9BAB-35B8-43DB-8533-0BC24765F83B}" destId="{4319FCE0-0FE1-417E-8B8E-7DB0A237D3D1}" srcOrd="1" destOrd="0" parTransId="{36BF77AD-C59F-478F-8F69-67E789D40ED7}" sibTransId="{924779D7-2DF9-4565-AD86-6325517029FF}"/>
    <dgm:cxn modelId="{F835359D-734E-48D9-ABD6-D42F92A81405}" type="presOf" srcId="{4319FCE0-0FE1-417E-8B8E-7DB0A237D3D1}" destId="{8776C821-714F-4D02-B744-1BC0AE4BCC94}" srcOrd="0" destOrd="0" presId="urn:microsoft.com/office/officeart/2005/8/layout/arrow3"/>
    <dgm:cxn modelId="{638256AE-8757-4747-8BF9-C9EF61D213A7}" type="presOf" srcId="{CF1D9BAB-35B8-43DB-8533-0BC24765F83B}" destId="{A1A685BC-73F0-48F5-B2DF-64986056B66D}" srcOrd="0" destOrd="0" presId="urn:microsoft.com/office/officeart/2005/8/layout/arrow3"/>
    <dgm:cxn modelId="{7811C9B6-9D9F-4E99-ACD6-D8EE8C63230B}" type="presOf" srcId="{8298E8F4-8AA1-4038-8D29-1ECB3ECEDB7C}" destId="{C27655D9-1560-4474-98A3-FF98A426EFDC}" srcOrd="0" destOrd="0" presId="urn:microsoft.com/office/officeart/2005/8/layout/arrow3"/>
    <dgm:cxn modelId="{903835DC-866A-4D77-A5F7-D755F0C1E61F}" srcId="{CF1D9BAB-35B8-43DB-8533-0BC24765F83B}" destId="{8298E8F4-8AA1-4038-8D29-1ECB3ECEDB7C}" srcOrd="0" destOrd="0" parTransId="{8F62BCBC-37ED-455D-A1A6-4CA3A99C3A90}" sibTransId="{B33D7137-B11E-471F-8A08-E1FE0D86AAF4}"/>
    <dgm:cxn modelId="{9493FB12-0F3C-45A0-9C79-750459AED366}" type="presParOf" srcId="{A1A685BC-73F0-48F5-B2DF-64986056B66D}" destId="{3DB02923-FD5D-4293-A63F-91C7B5A7867C}" srcOrd="0" destOrd="0" presId="urn:microsoft.com/office/officeart/2005/8/layout/arrow3"/>
    <dgm:cxn modelId="{5954C653-ACAA-4B2A-89C0-DC24740CDFEB}" type="presParOf" srcId="{A1A685BC-73F0-48F5-B2DF-64986056B66D}" destId="{B057EFB0-F7E7-4B2F-ADB7-1D7E1E9ACB83}" srcOrd="1" destOrd="0" presId="urn:microsoft.com/office/officeart/2005/8/layout/arrow3"/>
    <dgm:cxn modelId="{4D09C5DA-45AC-4B89-B087-387AC34DC704}" type="presParOf" srcId="{A1A685BC-73F0-48F5-B2DF-64986056B66D}" destId="{C27655D9-1560-4474-98A3-FF98A426EFDC}" srcOrd="2" destOrd="0" presId="urn:microsoft.com/office/officeart/2005/8/layout/arrow3"/>
    <dgm:cxn modelId="{4B75161E-92C1-467E-8FDD-5FA8BE1FD020}" type="presParOf" srcId="{A1A685BC-73F0-48F5-B2DF-64986056B66D}" destId="{81C34888-35A3-4219-8D66-023016BF98CD}" srcOrd="3" destOrd="0" presId="urn:microsoft.com/office/officeart/2005/8/layout/arrow3"/>
    <dgm:cxn modelId="{D2207DBD-420E-4B92-8AFB-C2EE23D963B1}" type="presParOf" srcId="{A1A685BC-73F0-48F5-B2DF-64986056B66D}" destId="{8776C821-714F-4D02-B744-1BC0AE4BCC94}"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2A5B9A-D804-46BA-9253-EC9FDD226C89}" type="doc">
      <dgm:prSet loTypeId="urn:microsoft.com/office/officeart/2005/8/layout/arrow2" loCatId="process" qsTypeId="urn:microsoft.com/office/officeart/2005/8/quickstyle/simple1" qsCatId="simple" csTypeId="urn:microsoft.com/office/officeart/2005/8/colors/colorful1" csCatId="colorful" phldr="1"/>
      <dgm:spPr/>
    </dgm:pt>
    <dgm:pt modelId="{2CA389EC-C331-4EDE-8FE0-2399DEA98C04}">
      <dgm:prSet phldrT="[Text]" custT="1"/>
      <dgm:spPr/>
      <dgm:t>
        <a:bodyPr/>
        <a:lstStyle/>
        <a:p>
          <a:r>
            <a:rPr lang="en-CA" sz="1800" dirty="0">
              <a:solidFill>
                <a:schemeClr val="bg1"/>
              </a:solidFill>
            </a:rPr>
            <a:t>Liquidation &amp; Relocation</a:t>
          </a:r>
        </a:p>
      </dgm:t>
    </dgm:pt>
    <dgm:pt modelId="{0DD317E7-8C9B-45BB-AD23-3F34942A9936}" type="parTrans" cxnId="{3F0C4727-08AC-460E-8657-039102FFFFAA}">
      <dgm:prSet/>
      <dgm:spPr/>
      <dgm:t>
        <a:bodyPr/>
        <a:lstStyle/>
        <a:p>
          <a:endParaRPr lang="en-CA"/>
        </a:p>
      </dgm:t>
    </dgm:pt>
    <dgm:pt modelId="{0357BA42-06E1-48A6-B136-AC5EAAAE1E79}" type="sibTrans" cxnId="{3F0C4727-08AC-460E-8657-039102FFFFAA}">
      <dgm:prSet/>
      <dgm:spPr/>
      <dgm:t>
        <a:bodyPr/>
        <a:lstStyle/>
        <a:p>
          <a:endParaRPr lang="en-CA"/>
        </a:p>
      </dgm:t>
    </dgm:pt>
    <dgm:pt modelId="{49EBE3C5-75BF-4339-83CD-19F843C302C9}">
      <dgm:prSet phldrT="[Text]" custT="1"/>
      <dgm:spPr/>
      <dgm:t>
        <a:bodyPr/>
        <a:lstStyle/>
        <a:p>
          <a:r>
            <a:rPr lang="en-CA" sz="1600" dirty="0"/>
            <a:t>Lease Contracts and Renovations</a:t>
          </a:r>
        </a:p>
      </dgm:t>
    </dgm:pt>
    <dgm:pt modelId="{213C442C-9131-4D9A-864C-EDC0D4122608}" type="parTrans" cxnId="{377DC719-7475-4216-B565-738CE19708AF}">
      <dgm:prSet/>
      <dgm:spPr/>
      <dgm:t>
        <a:bodyPr/>
        <a:lstStyle/>
        <a:p>
          <a:endParaRPr lang="en-CA"/>
        </a:p>
      </dgm:t>
    </dgm:pt>
    <dgm:pt modelId="{BB906F11-5155-464A-A2EE-BF1E7E39F72A}" type="sibTrans" cxnId="{377DC719-7475-4216-B565-738CE19708AF}">
      <dgm:prSet/>
      <dgm:spPr/>
      <dgm:t>
        <a:bodyPr/>
        <a:lstStyle/>
        <a:p>
          <a:endParaRPr lang="en-CA"/>
        </a:p>
      </dgm:t>
    </dgm:pt>
    <dgm:pt modelId="{92C58414-9627-43CD-9AD3-603065BA1AC3}">
      <dgm:prSet phldrT="[Text]"/>
      <dgm:spPr/>
      <dgm:t>
        <a:bodyPr/>
        <a:lstStyle/>
        <a:p>
          <a:r>
            <a:rPr lang="en-CA" dirty="0"/>
            <a:t>Suppliers Contracts</a:t>
          </a:r>
        </a:p>
      </dgm:t>
    </dgm:pt>
    <dgm:pt modelId="{56B47474-E0C0-43F4-B603-EC43B16F83C8}" type="parTrans" cxnId="{779F9038-F400-4723-ACC7-4F0C9D9C0F05}">
      <dgm:prSet/>
      <dgm:spPr/>
      <dgm:t>
        <a:bodyPr/>
        <a:lstStyle/>
        <a:p>
          <a:endParaRPr lang="en-CA"/>
        </a:p>
      </dgm:t>
    </dgm:pt>
    <dgm:pt modelId="{9A4354CC-7811-4BDD-9C31-AD167B48917D}" type="sibTrans" cxnId="{779F9038-F400-4723-ACC7-4F0C9D9C0F05}">
      <dgm:prSet/>
      <dgm:spPr/>
      <dgm:t>
        <a:bodyPr/>
        <a:lstStyle/>
        <a:p>
          <a:endParaRPr lang="en-CA"/>
        </a:p>
      </dgm:t>
    </dgm:pt>
    <dgm:pt modelId="{1185C2CD-5028-4102-8A04-278D1EB4F250}">
      <dgm:prSet phldrT="[Text]"/>
      <dgm:spPr/>
      <dgm:t>
        <a:bodyPr/>
        <a:lstStyle/>
        <a:p>
          <a:r>
            <a:rPr lang="en-CA" dirty="0"/>
            <a:t>Hiring and Training </a:t>
          </a:r>
        </a:p>
      </dgm:t>
    </dgm:pt>
    <dgm:pt modelId="{AB653FD2-089E-4D14-A94D-5F96248273F2}" type="parTrans" cxnId="{24DE36AB-99D7-4E93-91FA-43624C9B3848}">
      <dgm:prSet/>
      <dgm:spPr/>
      <dgm:t>
        <a:bodyPr/>
        <a:lstStyle/>
        <a:p>
          <a:endParaRPr lang="en-CA"/>
        </a:p>
      </dgm:t>
    </dgm:pt>
    <dgm:pt modelId="{EC02777B-F950-4F0D-8AE6-FF95D2F42B93}" type="sibTrans" cxnId="{24DE36AB-99D7-4E93-91FA-43624C9B3848}">
      <dgm:prSet/>
      <dgm:spPr/>
      <dgm:t>
        <a:bodyPr/>
        <a:lstStyle/>
        <a:p>
          <a:endParaRPr lang="en-CA"/>
        </a:p>
      </dgm:t>
    </dgm:pt>
    <dgm:pt modelId="{5562DA70-EB2E-490C-8F59-A84CF2058937}">
      <dgm:prSet phldrT="[Text]"/>
      <dgm:spPr/>
      <dgm:t>
        <a:bodyPr/>
        <a:lstStyle/>
        <a:p>
          <a:r>
            <a:rPr lang="en-CA" dirty="0"/>
            <a:t>Finalization </a:t>
          </a:r>
        </a:p>
      </dgm:t>
    </dgm:pt>
    <dgm:pt modelId="{AEC65412-4D4F-44CC-8A23-ED0B3F2E2485}" type="parTrans" cxnId="{68A12C37-168A-49F4-B366-BA39C74968B9}">
      <dgm:prSet/>
      <dgm:spPr/>
      <dgm:t>
        <a:bodyPr/>
        <a:lstStyle/>
        <a:p>
          <a:endParaRPr lang="en-CA"/>
        </a:p>
      </dgm:t>
    </dgm:pt>
    <dgm:pt modelId="{0CBDE6CC-F76B-4B81-AFB9-A906306E9FD6}" type="sibTrans" cxnId="{68A12C37-168A-49F4-B366-BA39C74968B9}">
      <dgm:prSet/>
      <dgm:spPr/>
      <dgm:t>
        <a:bodyPr/>
        <a:lstStyle/>
        <a:p>
          <a:endParaRPr lang="en-CA"/>
        </a:p>
      </dgm:t>
    </dgm:pt>
    <dgm:pt modelId="{30EF19E9-348F-42DE-B89E-4944DFC022F9}" type="pres">
      <dgm:prSet presAssocID="{ED2A5B9A-D804-46BA-9253-EC9FDD226C89}" presName="arrowDiagram" presStyleCnt="0">
        <dgm:presLayoutVars>
          <dgm:chMax val="5"/>
          <dgm:dir/>
          <dgm:resizeHandles val="exact"/>
        </dgm:presLayoutVars>
      </dgm:prSet>
      <dgm:spPr/>
    </dgm:pt>
    <dgm:pt modelId="{367E031F-85E2-409F-8ED6-00F890F6EBAA}" type="pres">
      <dgm:prSet presAssocID="{ED2A5B9A-D804-46BA-9253-EC9FDD226C89}" presName="arrow" presStyleLbl="bgShp" presStyleIdx="0" presStyleCnt="1"/>
      <dgm:spPr/>
    </dgm:pt>
    <dgm:pt modelId="{D3BB677F-E2D1-4B26-B09B-4F54A2388D31}" type="pres">
      <dgm:prSet presAssocID="{ED2A5B9A-D804-46BA-9253-EC9FDD226C89}" presName="arrowDiagram5" presStyleCnt="0"/>
      <dgm:spPr/>
    </dgm:pt>
    <dgm:pt modelId="{93F8CAC5-57A6-4E9B-8BF8-E87C4E0B8296}" type="pres">
      <dgm:prSet presAssocID="{2CA389EC-C331-4EDE-8FE0-2399DEA98C04}" presName="bullet5a" presStyleLbl="node1" presStyleIdx="0" presStyleCnt="5"/>
      <dgm:spPr/>
    </dgm:pt>
    <dgm:pt modelId="{E1A30DA3-FDF2-41C8-AC65-E7469C461BBF}" type="pres">
      <dgm:prSet presAssocID="{2CA389EC-C331-4EDE-8FE0-2399DEA98C04}" presName="textBox5a" presStyleLbl="revTx" presStyleIdx="0" presStyleCnt="5" custScaleX="148996" custScaleY="97406" custLinFactY="-11381" custLinFactNeighborX="-60943" custLinFactNeighborY="-100000">
        <dgm:presLayoutVars>
          <dgm:bulletEnabled val="1"/>
        </dgm:presLayoutVars>
      </dgm:prSet>
      <dgm:spPr/>
    </dgm:pt>
    <dgm:pt modelId="{10CE086F-65B0-4E9C-8186-60445B63C897}" type="pres">
      <dgm:prSet presAssocID="{49EBE3C5-75BF-4339-83CD-19F843C302C9}" presName="bullet5b" presStyleLbl="node1" presStyleIdx="1" presStyleCnt="5"/>
      <dgm:spPr/>
    </dgm:pt>
    <dgm:pt modelId="{C5A1B65F-3FCE-491F-929C-548F7A96835F}" type="pres">
      <dgm:prSet presAssocID="{49EBE3C5-75BF-4339-83CD-19F843C302C9}" presName="textBox5b" presStyleLbl="revTx" presStyleIdx="1" presStyleCnt="5" custScaleX="165122" custScaleY="45232" custLinFactNeighborX="23832" custLinFactNeighborY="-11750">
        <dgm:presLayoutVars>
          <dgm:bulletEnabled val="1"/>
        </dgm:presLayoutVars>
      </dgm:prSet>
      <dgm:spPr/>
    </dgm:pt>
    <dgm:pt modelId="{E816AAA5-EA93-4AA0-AE9C-688F292D8F07}" type="pres">
      <dgm:prSet presAssocID="{92C58414-9627-43CD-9AD3-603065BA1AC3}" presName="bullet5c" presStyleLbl="node1" presStyleIdx="2" presStyleCnt="5"/>
      <dgm:spPr/>
    </dgm:pt>
    <dgm:pt modelId="{221F8F43-5141-4128-B4C5-C0A35D002E8B}" type="pres">
      <dgm:prSet presAssocID="{92C58414-9627-43CD-9AD3-603065BA1AC3}" presName="textBox5c" presStyleLbl="revTx" presStyleIdx="2" presStyleCnt="5" custScaleY="44938" custLinFactNeighborX="-43465" custLinFactNeighborY="-77383">
        <dgm:presLayoutVars>
          <dgm:bulletEnabled val="1"/>
        </dgm:presLayoutVars>
      </dgm:prSet>
      <dgm:spPr/>
    </dgm:pt>
    <dgm:pt modelId="{DFFCD64F-65AA-4420-8ADC-7BAD17B596E1}" type="pres">
      <dgm:prSet presAssocID="{1185C2CD-5028-4102-8A04-278D1EB4F250}" presName="bullet5d" presStyleLbl="node1" presStyleIdx="3" presStyleCnt="5"/>
      <dgm:spPr/>
    </dgm:pt>
    <dgm:pt modelId="{D1A53BA5-0A17-4080-9FFD-2FEEE9520AAC}" type="pres">
      <dgm:prSet presAssocID="{1185C2CD-5028-4102-8A04-278D1EB4F250}" presName="textBox5d" presStyleLbl="revTx" presStyleIdx="3" presStyleCnt="5" custScaleY="49254">
        <dgm:presLayoutVars>
          <dgm:bulletEnabled val="1"/>
        </dgm:presLayoutVars>
      </dgm:prSet>
      <dgm:spPr/>
    </dgm:pt>
    <dgm:pt modelId="{A6F45D73-6160-4E6B-9F0C-015448B597C3}" type="pres">
      <dgm:prSet presAssocID="{5562DA70-EB2E-490C-8F59-A84CF2058937}" presName="bullet5e" presStyleLbl="node1" presStyleIdx="4" presStyleCnt="5"/>
      <dgm:spPr/>
    </dgm:pt>
    <dgm:pt modelId="{9BFB9F34-EA9B-4CAF-A8FC-8C024ED71C63}" type="pres">
      <dgm:prSet presAssocID="{5562DA70-EB2E-490C-8F59-A84CF2058937}" presName="textBox5e" presStyleLbl="revTx" presStyleIdx="4" presStyleCnt="5" custScaleY="35870" custLinFactNeighborX="-72237" custLinFactNeighborY="-78165">
        <dgm:presLayoutVars>
          <dgm:bulletEnabled val="1"/>
        </dgm:presLayoutVars>
      </dgm:prSet>
      <dgm:spPr/>
    </dgm:pt>
  </dgm:ptLst>
  <dgm:cxnLst>
    <dgm:cxn modelId="{377DC719-7475-4216-B565-738CE19708AF}" srcId="{ED2A5B9A-D804-46BA-9253-EC9FDD226C89}" destId="{49EBE3C5-75BF-4339-83CD-19F843C302C9}" srcOrd="1" destOrd="0" parTransId="{213C442C-9131-4D9A-864C-EDC0D4122608}" sibTransId="{BB906F11-5155-464A-A2EE-BF1E7E39F72A}"/>
    <dgm:cxn modelId="{3F0C4727-08AC-460E-8657-039102FFFFAA}" srcId="{ED2A5B9A-D804-46BA-9253-EC9FDD226C89}" destId="{2CA389EC-C331-4EDE-8FE0-2399DEA98C04}" srcOrd="0" destOrd="0" parTransId="{0DD317E7-8C9B-45BB-AD23-3F34942A9936}" sibTransId="{0357BA42-06E1-48A6-B136-AC5EAAAE1E79}"/>
    <dgm:cxn modelId="{68A12C37-168A-49F4-B366-BA39C74968B9}" srcId="{ED2A5B9A-D804-46BA-9253-EC9FDD226C89}" destId="{5562DA70-EB2E-490C-8F59-A84CF2058937}" srcOrd="4" destOrd="0" parTransId="{AEC65412-4D4F-44CC-8A23-ED0B3F2E2485}" sibTransId="{0CBDE6CC-F76B-4B81-AFB9-A906306E9FD6}"/>
    <dgm:cxn modelId="{779F9038-F400-4723-ACC7-4F0C9D9C0F05}" srcId="{ED2A5B9A-D804-46BA-9253-EC9FDD226C89}" destId="{92C58414-9627-43CD-9AD3-603065BA1AC3}" srcOrd="2" destOrd="0" parTransId="{56B47474-E0C0-43F4-B603-EC43B16F83C8}" sibTransId="{9A4354CC-7811-4BDD-9C31-AD167B48917D}"/>
    <dgm:cxn modelId="{E4C7EE5B-5228-434C-AD83-53465C8DE803}" type="presOf" srcId="{49EBE3C5-75BF-4339-83CD-19F843C302C9}" destId="{C5A1B65F-3FCE-491F-929C-548F7A96835F}" srcOrd="0" destOrd="0" presId="urn:microsoft.com/office/officeart/2005/8/layout/arrow2"/>
    <dgm:cxn modelId="{5A85BB65-B3EC-4C04-B037-577258920789}" type="presOf" srcId="{ED2A5B9A-D804-46BA-9253-EC9FDD226C89}" destId="{30EF19E9-348F-42DE-B89E-4944DFC022F9}" srcOrd="0" destOrd="0" presId="urn:microsoft.com/office/officeart/2005/8/layout/arrow2"/>
    <dgm:cxn modelId="{499ED554-4D75-4721-AB73-475574A1571E}" type="presOf" srcId="{5562DA70-EB2E-490C-8F59-A84CF2058937}" destId="{9BFB9F34-EA9B-4CAF-A8FC-8C024ED71C63}" srcOrd="0" destOrd="0" presId="urn:microsoft.com/office/officeart/2005/8/layout/arrow2"/>
    <dgm:cxn modelId="{B257C578-585D-46F0-AE3A-69C79F7DB9F1}" type="presOf" srcId="{1185C2CD-5028-4102-8A04-278D1EB4F250}" destId="{D1A53BA5-0A17-4080-9FFD-2FEEE9520AAC}" srcOrd="0" destOrd="0" presId="urn:microsoft.com/office/officeart/2005/8/layout/arrow2"/>
    <dgm:cxn modelId="{C1D4DB89-EAC8-44C2-8CBE-9BED94BA1D58}" type="presOf" srcId="{92C58414-9627-43CD-9AD3-603065BA1AC3}" destId="{221F8F43-5141-4128-B4C5-C0A35D002E8B}" srcOrd="0" destOrd="0" presId="urn:microsoft.com/office/officeart/2005/8/layout/arrow2"/>
    <dgm:cxn modelId="{24DE36AB-99D7-4E93-91FA-43624C9B3848}" srcId="{ED2A5B9A-D804-46BA-9253-EC9FDD226C89}" destId="{1185C2CD-5028-4102-8A04-278D1EB4F250}" srcOrd="3" destOrd="0" parTransId="{AB653FD2-089E-4D14-A94D-5F96248273F2}" sibTransId="{EC02777B-F950-4F0D-8AE6-FF95D2F42B93}"/>
    <dgm:cxn modelId="{92A42FD4-9669-437E-BB35-41C4F787B4B5}" type="presOf" srcId="{2CA389EC-C331-4EDE-8FE0-2399DEA98C04}" destId="{E1A30DA3-FDF2-41C8-AC65-E7469C461BBF}" srcOrd="0" destOrd="0" presId="urn:microsoft.com/office/officeart/2005/8/layout/arrow2"/>
    <dgm:cxn modelId="{A1882581-0B70-4333-97B5-0B0C4105912F}" type="presParOf" srcId="{30EF19E9-348F-42DE-B89E-4944DFC022F9}" destId="{367E031F-85E2-409F-8ED6-00F890F6EBAA}" srcOrd="0" destOrd="0" presId="urn:microsoft.com/office/officeart/2005/8/layout/arrow2"/>
    <dgm:cxn modelId="{AA2EE1A2-5649-4B36-BB51-32A39BE3FE7E}" type="presParOf" srcId="{30EF19E9-348F-42DE-B89E-4944DFC022F9}" destId="{D3BB677F-E2D1-4B26-B09B-4F54A2388D31}" srcOrd="1" destOrd="0" presId="urn:microsoft.com/office/officeart/2005/8/layout/arrow2"/>
    <dgm:cxn modelId="{9CA6F643-F106-41F6-A004-13B0FBC446DD}" type="presParOf" srcId="{D3BB677F-E2D1-4B26-B09B-4F54A2388D31}" destId="{93F8CAC5-57A6-4E9B-8BF8-E87C4E0B8296}" srcOrd="0" destOrd="0" presId="urn:microsoft.com/office/officeart/2005/8/layout/arrow2"/>
    <dgm:cxn modelId="{A2420C7A-EBD2-4A2D-896A-04BFFAD0DB2F}" type="presParOf" srcId="{D3BB677F-E2D1-4B26-B09B-4F54A2388D31}" destId="{E1A30DA3-FDF2-41C8-AC65-E7469C461BBF}" srcOrd="1" destOrd="0" presId="urn:microsoft.com/office/officeart/2005/8/layout/arrow2"/>
    <dgm:cxn modelId="{662B45AB-50DB-4121-9FED-14034AC5B61E}" type="presParOf" srcId="{D3BB677F-E2D1-4B26-B09B-4F54A2388D31}" destId="{10CE086F-65B0-4E9C-8186-60445B63C897}" srcOrd="2" destOrd="0" presId="urn:microsoft.com/office/officeart/2005/8/layout/arrow2"/>
    <dgm:cxn modelId="{0EE32A66-6B20-420E-BFBA-DE1E5046443A}" type="presParOf" srcId="{D3BB677F-E2D1-4B26-B09B-4F54A2388D31}" destId="{C5A1B65F-3FCE-491F-929C-548F7A96835F}" srcOrd="3" destOrd="0" presId="urn:microsoft.com/office/officeart/2005/8/layout/arrow2"/>
    <dgm:cxn modelId="{C3389B43-3F7B-4BCF-81C0-25CF72A92165}" type="presParOf" srcId="{D3BB677F-E2D1-4B26-B09B-4F54A2388D31}" destId="{E816AAA5-EA93-4AA0-AE9C-688F292D8F07}" srcOrd="4" destOrd="0" presId="urn:microsoft.com/office/officeart/2005/8/layout/arrow2"/>
    <dgm:cxn modelId="{724B17F6-45F7-4DE9-A1D9-026B08E108B5}" type="presParOf" srcId="{D3BB677F-E2D1-4B26-B09B-4F54A2388D31}" destId="{221F8F43-5141-4128-B4C5-C0A35D002E8B}" srcOrd="5" destOrd="0" presId="urn:microsoft.com/office/officeart/2005/8/layout/arrow2"/>
    <dgm:cxn modelId="{3ED6492F-94E1-49E6-A545-FA2771EF4FE5}" type="presParOf" srcId="{D3BB677F-E2D1-4B26-B09B-4F54A2388D31}" destId="{DFFCD64F-65AA-4420-8ADC-7BAD17B596E1}" srcOrd="6" destOrd="0" presId="urn:microsoft.com/office/officeart/2005/8/layout/arrow2"/>
    <dgm:cxn modelId="{F5A12D88-7971-4D5D-B2B2-6B876B5316AE}" type="presParOf" srcId="{D3BB677F-E2D1-4B26-B09B-4F54A2388D31}" destId="{D1A53BA5-0A17-4080-9FFD-2FEEE9520AAC}" srcOrd="7" destOrd="0" presId="urn:microsoft.com/office/officeart/2005/8/layout/arrow2"/>
    <dgm:cxn modelId="{AC5A191D-B490-4440-9113-6FF6CB8194AE}" type="presParOf" srcId="{D3BB677F-E2D1-4B26-B09B-4F54A2388D31}" destId="{A6F45D73-6160-4E6B-9F0C-015448B597C3}" srcOrd="8" destOrd="0" presId="urn:microsoft.com/office/officeart/2005/8/layout/arrow2"/>
    <dgm:cxn modelId="{710F77CD-F104-4F05-A2EE-21AA203622A6}" type="presParOf" srcId="{D3BB677F-E2D1-4B26-B09B-4F54A2388D31}" destId="{9BFB9F34-EA9B-4CAF-A8FC-8C024ED71C63}" srcOrd="9" destOrd="0" presId="urn:microsoft.com/office/officeart/2005/8/layout/arrow2"/>
  </dgm:cxnLst>
  <dgm:bg>
    <a:pattFill prst="pct75">
      <a:fgClr>
        <a:schemeClr val="accent1"/>
      </a:fgClr>
      <a:bgClr>
        <a:schemeClr val="bg1"/>
      </a:bgClr>
    </a:patt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07796-2CB4-491C-A85E-90F6DE999153}">
      <dsp:nvSpPr>
        <dsp:cNvPr id="0" name=""/>
        <dsp:cNvSpPr/>
      </dsp:nvSpPr>
      <dsp:spPr>
        <a:xfrm>
          <a:off x="2032588" y="232910"/>
          <a:ext cx="1355240" cy="406825"/>
        </a:xfrm>
        <a:prstGeom prst="roundRect">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solidFill>
              <a:latin typeface="Tw Cen MT" panose="020B0602020104020603" pitchFamily="34" charset="0"/>
            </a:rPr>
            <a:t>Technology</a:t>
          </a:r>
        </a:p>
      </dsp:txBody>
      <dsp:txXfrm>
        <a:off x="2052448" y="252770"/>
        <a:ext cx="1315520" cy="367105"/>
      </dsp:txXfrm>
    </dsp:sp>
    <dsp:sp modelId="{F07DC819-DBB9-482F-9176-9EA629531709}">
      <dsp:nvSpPr>
        <dsp:cNvPr id="0" name=""/>
        <dsp:cNvSpPr/>
      </dsp:nvSpPr>
      <dsp:spPr>
        <a:xfrm>
          <a:off x="1273462" y="436323"/>
          <a:ext cx="2873492" cy="2873492"/>
        </a:xfrm>
        <a:custGeom>
          <a:avLst/>
          <a:gdLst/>
          <a:ahLst/>
          <a:cxnLst/>
          <a:rect l="0" t="0" r="0" b="0"/>
          <a:pathLst>
            <a:path>
              <a:moveTo>
                <a:pt x="2125786" y="176007"/>
              </a:moveTo>
              <a:arcTo wR="1436746" hR="1436746" stAng="17919494" swAng="3161089"/>
            </a:path>
          </a:pathLst>
        </a:custGeom>
        <a:noFill/>
        <a:ln w="6350" cap="flat" cmpd="sng" algn="ctr">
          <a:solidFill>
            <a:schemeClr val="accent6"/>
          </a:solidFill>
          <a:prstDash val="solid"/>
          <a:miter lim="800000"/>
        </a:ln>
        <a:effectLst/>
      </dsp:spPr>
      <dsp:style>
        <a:lnRef idx="1">
          <a:scrgbClr r="0" g="0" b="0"/>
        </a:lnRef>
        <a:fillRef idx="0">
          <a:scrgbClr r="0" g="0" b="0"/>
        </a:fillRef>
        <a:effectRef idx="0">
          <a:scrgbClr r="0" g="0" b="0"/>
        </a:effectRef>
        <a:fontRef idx="minor"/>
      </dsp:style>
    </dsp:sp>
    <dsp:sp modelId="{764303A4-4C33-4B4E-B57D-A16D9A0DD9C2}">
      <dsp:nvSpPr>
        <dsp:cNvPr id="0" name=""/>
        <dsp:cNvSpPr/>
      </dsp:nvSpPr>
      <dsp:spPr>
        <a:xfrm>
          <a:off x="3469334" y="1669657"/>
          <a:ext cx="1355240" cy="406825"/>
        </a:xfrm>
        <a:prstGeom prst="roundRect">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Tw Cen MT" panose="020B0602020104020603" pitchFamily="34" charset="0"/>
            </a:rPr>
            <a:t>Economic</a:t>
          </a:r>
        </a:p>
      </dsp:txBody>
      <dsp:txXfrm>
        <a:off x="3489194" y="1689517"/>
        <a:ext cx="1315520" cy="367105"/>
      </dsp:txXfrm>
    </dsp:sp>
    <dsp:sp modelId="{5159406F-DF05-49EC-B6ED-BDFEDAECF47C}">
      <dsp:nvSpPr>
        <dsp:cNvPr id="0" name=""/>
        <dsp:cNvSpPr/>
      </dsp:nvSpPr>
      <dsp:spPr>
        <a:xfrm>
          <a:off x="1273462" y="436323"/>
          <a:ext cx="2873492" cy="2873492"/>
        </a:xfrm>
        <a:custGeom>
          <a:avLst/>
          <a:gdLst/>
          <a:ahLst/>
          <a:cxnLst/>
          <a:rect l="0" t="0" r="0" b="0"/>
          <a:pathLst>
            <a:path>
              <a:moveTo>
                <a:pt x="2857124" y="1653002"/>
              </a:moveTo>
              <a:arcTo wR="1436746" hR="1436746" stAng="519417" swAng="3161089"/>
            </a:path>
          </a:pathLst>
        </a:custGeom>
        <a:noFill/>
        <a:ln w="6350" cap="flat" cmpd="sng" algn="ctr">
          <a:solidFill>
            <a:schemeClr val="accent6"/>
          </a:solidFill>
          <a:prstDash val="solid"/>
          <a:miter lim="800000"/>
        </a:ln>
        <a:effectLst/>
      </dsp:spPr>
      <dsp:style>
        <a:lnRef idx="1">
          <a:scrgbClr r="0" g="0" b="0"/>
        </a:lnRef>
        <a:fillRef idx="0">
          <a:scrgbClr r="0" g="0" b="0"/>
        </a:fillRef>
        <a:effectRef idx="0">
          <a:scrgbClr r="0" g="0" b="0"/>
        </a:effectRef>
        <a:fontRef idx="minor"/>
      </dsp:style>
    </dsp:sp>
    <dsp:sp modelId="{1ABA5FD3-5507-4855-82C0-B45F3B0F46E2}">
      <dsp:nvSpPr>
        <dsp:cNvPr id="0" name=""/>
        <dsp:cNvSpPr/>
      </dsp:nvSpPr>
      <dsp:spPr>
        <a:xfrm>
          <a:off x="2032588" y="3106403"/>
          <a:ext cx="1355240" cy="406825"/>
        </a:xfrm>
        <a:prstGeom prst="roundRect">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Tw Cen MT" panose="020B0602020104020603" pitchFamily="34" charset="0"/>
            </a:rPr>
            <a:t>Legal-Political</a:t>
          </a:r>
        </a:p>
      </dsp:txBody>
      <dsp:txXfrm>
        <a:off x="2052448" y="3126263"/>
        <a:ext cx="1315520" cy="367105"/>
      </dsp:txXfrm>
    </dsp:sp>
    <dsp:sp modelId="{4BFAC444-B620-4A42-9DC2-DDDBAC440A33}">
      <dsp:nvSpPr>
        <dsp:cNvPr id="0" name=""/>
        <dsp:cNvSpPr/>
      </dsp:nvSpPr>
      <dsp:spPr>
        <a:xfrm>
          <a:off x="1273462" y="436323"/>
          <a:ext cx="2873492" cy="2873492"/>
        </a:xfrm>
        <a:custGeom>
          <a:avLst/>
          <a:gdLst/>
          <a:ahLst/>
          <a:cxnLst/>
          <a:rect l="0" t="0" r="0" b="0"/>
          <a:pathLst>
            <a:path>
              <a:moveTo>
                <a:pt x="747706" y="2697485"/>
              </a:moveTo>
              <a:arcTo wR="1436746" hR="1436746" stAng="7119494" swAng="3161089"/>
            </a:path>
          </a:pathLst>
        </a:custGeom>
        <a:noFill/>
        <a:ln w="6350" cap="flat" cmpd="sng" algn="ctr">
          <a:solidFill>
            <a:schemeClr val="accent6"/>
          </a:solidFill>
          <a:prstDash val="solid"/>
          <a:miter lim="800000"/>
        </a:ln>
        <a:effectLst/>
      </dsp:spPr>
      <dsp:style>
        <a:lnRef idx="1">
          <a:scrgbClr r="0" g="0" b="0"/>
        </a:lnRef>
        <a:fillRef idx="0">
          <a:scrgbClr r="0" g="0" b="0"/>
        </a:fillRef>
        <a:effectRef idx="0">
          <a:scrgbClr r="0" g="0" b="0"/>
        </a:effectRef>
        <a:fontRef idx="minor"/>
      </dsp:style>
    </dsp:sp>
    <dsp:sp modelId="{7EE6A769-69C3-45F2-A345-1CB54F742AD8}">
      <dsp:nvSpPr>
        <dsp:cNvPr id="0" name=""/>
        <dsp:cNvSpPr/>
      </dsp:nvSpPr>
      <dsp:spPr>
        <a:xfrm>
          <a:off x="499743" y="1669657"/>
          <a:ext cx="1547436" cy="406825"/>
        </a:xfrm>
        <a:prstGeom prst="roundRect">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Tw Cen MT" panose="020B0602020104020603" pitchFamily="34" charset="0"/>
            </a:rPr>
            <a:t>Demographic</a:t>
          </a:r>
        </a:p>
      </dsp:txBody>
      <dsp:txXfrm>
        <a:off x="519603" y="1689517"/>
        <a:ext cx="1507716" cy="367105"/>
      </dsp:txXfrm>
    </dsp:sp>
    <dsp:sp modelId="{2351CED0-98FB-40C1-89A7-E509F67C200A}">
      <dsp:nvSpPr>
        <dsp:cNvPr id="0" name=""/>
        <dsp:cNvSpPr/>
      </dsp:nvSpPr>
      <dsp:spPr>
        <a:xfrm>
          <a:off x="1273462" y="436323"/>
          <a:ext cx="2873492" cy="2873492"/>
        </a:xfrm>
        <a:custGeom>
          <a:avLst/>
          <a:gdLst/>
          <a:ahLst/>
          <a:cxnLst/>
          <a:rect l="0" t="0" r="0" b="0"/>
          <a:pathLst>
            <a:path>
              <a:moveTo>
                <a:pt x="16368" y="1220489"/>
              </a:moveTo>
              <a:arcTo wR="1436746" hR="1436746" stAng="11319417" swAng="3161089"/>
            </a:path>
          </a:pathLst>
        </a:custGeom>
        <a:noFill/>
        <a:ln w="6350" cap="flat" cmpd="sng" algn="ctr">
          <a:solidFill>
            <a:schemeClr val="accent6"/>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AB1F0-F8C7-4E63-BBA0-E8193ACC3D69}">
      <dsp:nvSpPr>
        <dsp:cNvPr id="0" name=""/>
        <dsp:cNvSpPr/>
      </dsp:nvSpPr>
      <dsp:spPr>
        <a:xfrm>
          <a:off x="1272678" y="1406837"/>
          <a:ext cx="1555496" cy="1555496"/>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Weak Financials</a:t>
          </a:r>
        </a:p>
      </dsp:txBody>
      <dsp:txXfrm>
        <a:off x="1585402" y="1771205"/>
        <a:ext cx="930048" cy="799557"/>
      </dsp:txXfrm>
    </dsp:sp>
    <dsp:sp modelId="{00D520A2-63BD-4B11-9E87-2FE4E9001E15}">
      <dsp:nvSpPr>
        <dsp:cNvPr id="0" name=""/>
        <dsp:cNvSpPr/>
      </dsp:nvSpPr>
      <dsp:spPr>
        <a:xfrm>
          <a:off x="367662" y="1039174"/>
          <a:ext cx="1131270" cy="113127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Weak Operations</a:t>
          </a:r>
        </a:p>
      </dsp:txBody>
      <dsp:txXfrm>
        <a:off x="652463" y="1325696"/>
        <a:ext cx="561668" cy="558226"/>
      </dsp:txXfrm>
    </dsp:sp>
    <dsp:sp modelId="{C26D52B0-AF9E-4607-9315-91D1376E726D}">
      <dsp:nvSpPr>
        <dsp:cNvPr id="0" name=""/>
        <dsp:cNvSpPr/>
      </dsp:nvSpPr>
      <dsp:spPr>
        <a:xfrm rot="20700000">
          <a:off x="1001289" y="258713"/>
          <a:ext cx="1108413" cy="1108413"/>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Lack of Horizontal Integration</a:t>
          </a:r>
        </a:p>
      </dsp:txBody>
      <dsp:txXfrm rot="-20700000">
        <a:off x="1244397" y="501821"/>
        <a:ext cx="622198" cy="622198"/>
      </dsp:txXfrm>
    </dsp:sp>
    <dsp:sp modelId="{DD8A32AA-2BEA-4C24-8C71-21287394960C}">
      <dsp:nvSpPr>
        <dsp:cNvPr id="0" name=""/>
        <dsp:cNvSpPr/>
      </dsp:nvSpPr>
      <dsp:spPr>
        <a:xfrm>
          <a:off x="1138703" y="1180174"/>
          <a:ext cx="1991035" cy="1991035"/>
        </a:xfrm>
        <a:prstGeom prst="circularArrow">
          <a:avLst>
            <a:gd name="adj1" fmla="val 4687"/>
            <a:gd name="adj2" fmla="val 299029"/>
            <a:gd name="adj3" fmla="val 2471212"/>
            <a:gd name="adj4" fmla="val 15961756"/>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759791-EE6C-408E-AF3C-5EC4FD6D4283}">
      <dsp:nvSpPr>
        <dsp:cNvPr id="0" name=""/>
        <dsp:cNvSpPr/>
      </dsp:nvSpPr>
      <dsp:spPr>
        <a:xfrm>
          <a:off x="167316" y="794730"/>
          <a:ext cx="1446611" cy="144661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919082-005B-4166-8EF4-76408EBA3FAB}">
      <dsp:nvSpPr>
        <dsp:cNvPr id="0" name=""/>
        <dsp:cNvSpPr/>
      </dsp:nvSpPr>
      <dsp:spPr>
        <a:xfrm>
          <a:off x="744901" y="21792"/>
          <a:ext cx="1559738" cy="1559738"/>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B02923-FD5D-4293-A63F-91C7B5A7867C}">
      <dsp:nvSpPr>
        <dsp:cNvPr id="0" name=""/>
        <dsp:cNvSpPr/>
      </dsp:nvSpPr>
      <dsp:spPr>
        <a:xfrm rot="21300000">
          <a:off x="7407" y="897561"/>
          <a:ext cx="2399208" cy="274745"/>
        </a:xfrm>
        <a:prstGeom prst="mathMinus">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57EFB0-F7E7-4B2F-ADB7-1D7E1E9ACB83}">
      <dsp:nvSpPr>
        <dsp:cNvPr id="0" name=""/>
        <dsp:cNvSpPr/>
      </dsp:nvSpPr>
      <dsp:spPr>
        <a:xfrm>
          <a:off x="289682" y="103493"/>
          <a:ext cx="724207" cy="827947"/>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655D9-1560-4474-98A3-FF98A426EFDC}">
      <dsp:nvSpPr>
        <dsp:cNvPr id="0" name=""/>
        <dsp:cNvSpPr/>
      </dsp:nvSpPr>
      <dsp:spPr>
        <a:xfrm>
          <a:off x="1279432" y="0"/>
          <a:ext cx="772487" cy="86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Prices</a:t>
          </a:r>
        </a:p>
      </dsp:txBody>
      <dsp:txXfrm>
        <a:off x="1279432" y="0"/>
        <a:ext cx="772487" cy="869344"/>
      </dsp:txXfrm>
    </dsp:sp>
    <dsp:sp modelId="{81C34888-35A3-4219-8D66-023016BF98CD}">
      <dsp:nvSpPr>
        <dsp:cNvPr id="0" name=""/>
        <dsp:cNvSpPr/>
      </dsp:nvSpPr>
      <dsp:spPr>
        <a:xfrm>
          <a:off x="1400133" y="1138427"/>
          <a:ext cx="724207" cy="827947"/>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76C821-714F-4D02-B744-1BC0AE4BCC94}">
      <dsp:nvSpPr>
        <dsp:cNvPr id="0" name=""/>
        <dsp:cNvSpPr/>
      </dsp:nvSpPr>
      <dsp:spPr>
        <a:xfrm>
          <a:off x="362103" y="1200523"/>
          <a:ext cx="772487" cy="86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Average Unit Cost</a:t>
          </a:r>
        </a:p>
      </dsp:txBody>
      <dsp:txXfrm>
        <a:off x="362103" y="1200523"/>
        <a:ext cx="772487" cy="8693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E031F-85E2-409F-8ED6-00F890F6EBAA}">
      <dsp:nvSpPr>
        <dsp:cNvPr id="0" name=""/>
        <dsp:cNvSpPr/>
      </dsp:nvSpPr>
      <dsp:spPr>
        <a:xfrm>
          <a:off x="0" y="352589"/>
          <a:ext cx="6303817" cy="3939886"/>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8CAC5-57A6-4E9B-8BF8-E87C4E0B8296}">
      <dsp:nvSpPr>
        <dsp:cNvPr id="0" name=""/>
        <dsp:cNvSpPr/>
      </dsp:nvSpPr>
      <dsp:spPr>
        <a:xfrm>
          <a:off x="620926" y="3282288"/>
          <a:ext cx="144987" cy="14498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A30DA3-FDF2-41C8-AC65-E7469C461BBF}">
      <dsp:nvSpPr>
        <dsp:cNvPr id="0" name=""/>
        <dsp:cNvSpPr/>
      </dsp:nvSpPr>
      <dsp:spPr>
        <a:xfrm>
          <a:off x="0" y="2322532"/>
          <a:ext cx="1230409" cy="913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26" tIns="0" rIns="0" bIns="0" numCol="1" spcCol="1270" anchor="t" anchorCtr="0">
          <a:noAutofit/>
        </a:bodyPr>
        <a:lstStyle/>
        <a:p>
          <a:pPr marL="0" lvl="0" indent="0" algn="l" defTabSz="800100">
            <a:lnSpc>
              <a:spcPct val="90000"/>
            </a:lnSpc>
            <a:spcBef>
              <a:spcPct val="0"/>
            </a:spcBef>
            <a:spcAft>
              <a:spcPct val="35000"/>
            </a:spcAft>
            <a:buNone/>
          </a:pPr>
          <a:r>
            <a:rPr lang="en-CA" sz="1800" kern="1200" dirty="0">
              <a:solidFill>
                <a:schemeClr val="bg1"/>
              </a:solidFill>
            </a:rPr>
            <a:t>Liquidation &amp; Relocation</a:t>
          </a:r>
        </a:p>
      </dsp:txBody>
      <dsp:txXfrm>
        <a:off x="0" y="2322532"/>
        <a:ext cx="1230409" cy="913369"/>
      </dsp:txXfrm>
    </dsp:sp>
    <dsp:sp modelId="{10CE086F-65B0-4E9C-8186-60445B63C897}">
      <dsp:nvSpPr>
        <dsp:cNvPr id="0" name=""/>
        <dsp:cNvSpPr/>
      </dsp:nvSpPr>
      <dsp:spPr>
        <a:xfrm>
          <a:off x="1405751" y="2528194"/>
          <a:ext cx="226937" cy="22693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1B65F-3FCE-491F-929C-548F7A96835F}">
      <dsp:nvSpPr>
        <dsp:cNvPr id="0" name=""/>
        <dsp:cNvSpPr/>
      </dsp:nvSpPr>
      <dsp:spPr>
        <a:xfrm>
          <a:off x="1427876" y="2899751"/>
          <a:ext cx="1727892" cy="746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49" tIns="0" rIns="0" bIns="0" numCol="1" spcCol="1270" anchor="t" anchorCtr="0">
          <a:noAutofit/>
        </a:bodyPr>
        <a:lstStyle/>
        <a:p>
          <a:pPr marL="0" lvl="0" indent="0" algn="l" defTabSz="711200">
            <a:lnSpc>
              <a:spcPct val="90000"/>
            </a:lnSpc>
            <a:spcBef>
              <a:spcPct val="0"/>
            </a:spcBef>
            <a:spcAft>
              <a:spcPct val="35000"/>
            </a:spcAft>
            <a:buNone/>
          </a:pPr>
          <a:r>
            <a:rPr lang="en-CA" sz="1600" kern="1200" dirty="0"/>
            <a:t>Lease Contracts and Renovations</a:t>
          </a:r>
        </a:p>
      </dsp:txBody>
      <dsp:txXfrm>
        <a:off x="1427876" y="2899751"/>
        <a:ext cx="1727892" cy="746695"/>
      </dsp:txXfrm>
    </dsp:sp>
    <dsp:sp modelId="{E816AAA5-EA93-4AA0-AE9C-688F292D8F07}">
      <dsp:nvSpPr>
        <dsp:cNvPr id="0" name=""/>
        <dsp:cNvSpPr/>
      </dsp:nvSpPr>
      <dsp:spPr>
        <a:xfrm>
          <a:off x="2414362" y="1926967"/>
          <a:ext cx="302583" cy="30258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1F8F43-5141-4128-B4C5-C0A35D002E8B}">
      <dsp:nvSpPr>
        <dsp:cNvPr id="0" name=""/>
        <dsp:cNvSpPr/>
      </dsp:nvSpPr>
      <dsp:spPr>
        <a:xfrm>
          <a:off x="2036842" y="974428"/>
          <a:ext cx="1216636" cy="99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333" tIns="0" rIns="0" bIns="0" numCol="1" spcCol="1270" anchor="t" anchorCtr="0">
          <a:noAutofit/>
        </a:bodyPr>
        <a:lstStyle/>
        <a:p>
          <a:pPr marL="0" lvl="0" indent="0" algn="l" defTabSz="755650">
            <a:lnSpc>
              <a:spcPct val="90000"/>
            </a:lnSpc>
            <a:spcBef>
              <a:spcPct val="0"/>
            </a:spcBef>
            <a:spcAft>
              <a:spcPct val="35000"/>
            </a:spcAft>
            <a:buNone/>
          </a:pPr>
          <a:r>
            <a:rPr lang="en-CA" sz="1700" kern="1200" dirty="0"/>
            <a:t>Suppliers Contracts</a:t>
          </a:r>
        </a:p>
      </dsp:txBody>
      <dsp:txXfrm>
        <a:off x="2036842" y="974428"/>
        <a:ext cx="1216636" cy="995024"/>
      </dsp:txXfrm>
    </dsp:sp>
    <dsp:sp modelId="{DFFCD64F-65AA-4420-8ADC-7BAD17B596E1}">
      <dsp:nvSpPr>
        <dsp:cNvPr id="0" name=""/>
        <dsp:cNvSpPr/>
      </dsp:nvSpPr>
      <dsp:spPr>
        <a:xfrm>
          <a:off x="3586872" y="1457333"/>
          <a:ext cx="390836" cy="3908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A53BA5-0A17-4080-9FFD-2FEEE9520AAC}">
      <dsp:nvSpPr>
        <dsp:cNvPr id="0" name=""/>
        <dsp:cNvSpPr/>
      </dsp:nvSpPr>
      <dsp:spPr>
        <a:xfrm>
          <a:off x="3782290" y="2322528"/>
          <a:ext cx="1260763" cy="1300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096" tIns="0" rIns="0" bIns="0" numCol="1" spcCol="1270" anchor="t" anchorCtr="0">
          <a:noAutofit/>
        </a:bodyPr>
        <a:lstStyle/>
        <a:p>
          <a:pPr marL="0" lvl="0" indent="0" algn="l" defTabSz="755650">
            <a:lnSpc>
              <a:spcPct val="90000"/>
            </a:lnSpc>
            <a:spcBef>
              <a:spcPct val="0"/>
            </a:spcBef>
            <a:spcAft>
              <a:spcPct val="35000"/>
            </a:spcAft>
            <a:buNone/>
          </a:pPr>
          <a:r>
            <a:rPr lang="en-CA" sz="1700" kern="1200" dirty="0"/>
            <a:t>Hiring and Training </a:t>
          </a:r>
        </a:p>
      </dsp:txBody>
      <dsp:txXfrm>
        <a:off x="3782290" y="2322528"/>
        <a:ext cx="1260763" cy="1300169"/>
      </dsp:txXfrm>
    </dsp:sp>
    <dsp:sp modelId="{A6F45D73-6160-4E6B-9F0C-015448B597C3}">
      <dsp:nvSpPr>
        <dsp:cNvPr id="0" name=""/>
        <dsp:cNvSpPr/>
      </dsp:nvSpPr>
      <dsp:spPr>
        <a:xfrm>
          <a:off x="4794053" y="1143718"/>
          <a:ext cx="498001" cy="498001"/>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FB9F34-EA9B-4CAF-A8FC-8C024ED71C63}">
      <dsp:nvSpPr>
        <dsp:cNvPr id="0" name=""/>
        <dsp:cNvSpPr/>
      </dsp:nvSpPr>
      <dsp:spPr>
        <a:xfrm>
          <a:off x="4132316" y="55931"/>
          <a:ext cx="1260763" cy="1040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881" tIns="0" rIns="0" bIns="0" numCol="1" spcCol="1270" anchor="t" anchorCtr="0">
          <a:noAutofit/>
        </a:bodyPr>
        <a:lstStyle/>
        <a:p>
          <a:pPr marL="0" lvl="0" indent="0" algn="l" defTabSz="755650">
            <a:lnSpc>
              <a:spcPct val="90000"/>
            </a:lnSpc>
            <a:spcBef>
              <a:spcPct val="0"/>
            </a:spcBef>
            <a:spcAft>
              <a:spcPct val="35000"/>
            </a:spcAft>
            <a:buNone/>
          </a:pPr>
          <a:r>
            <a:rPr lang="en-CA" sz="1700" kern="1200" dirty="0"/>
            <a:t>Finalization </a:t>
          </a:r>
        </a:p>
      </dsp:txBody>
      <dsp:txXfrm>
        <a:off x="4132316" y="55931"/>
        <a:ext cx="1260763" cy="1040142"/>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0.37071</cdr:x>
      <cdr:y>0.62523</cdr:y>
    </cdr:from>
    <cdr:to>
      <cdr:x>0.63339</cdr:x>
      <cdr:y>0.77127</cdr:y>
    </cdr:to>
    <cdr:sp macro="" textlink="">
      <cdr:nvSpPr>
        <cdr:cNvPr id="2" name="TextBox 1">
          <a:extLst xmlns:a="http://schemas.openxmlformats.org/drawingml/2006/main">
            <a:ext uri="{FF2B5EF4-FFF2-40B4-BE49-F238E27FC236}">
              <a16:creationId xmlns:a16="http://schemas.microsoft.com/office/drawing/2014/main" id="{DECFA747-C6AF-43B6-9827-66161EE3FFCD}"/>
            </a:ext>
          </a:extLst>
        </cdr:cNvPr>
        <cdr:cNvSpPr txBox="1"/>
      </cdr:nvSpPr>
      <cdr:spPr>
        <a:xfrm xmlns:a="http://schemas.openxmlformats.org/drawingml/2006/main">
          <a:off x="988677" y="1168568"/>
          <a:ext cx="700585" cy="27295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C9975A-66FB-4825-BC6A-5AFC1516E1A2}" type="datetimeFigureOut">
              <a:rPr lang="en-US" smtClean="0"/>
              <a:t>11/13/2018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B1EEFB-25DB-468F-B3B8-464327C277E6}" type="slidenum">
              <a:rPr lang="en-US" smtClean="0"/>
              <a:t>‹#›</a:t>
            </a:fld>
            <a:endParaRPr lang="en-US"/>
          </a:p>
        </p:txBody>
      </p:sp>
    </p:spTree>
    <p:extLst>
      <p:ext uri="{BB962C8B-B14F-4D97-AF65-F5344CB8AC3E}">
        <p14:creationId xmlns:p14="http://schemas.microsoft.com/office/powerpoint/2010/main" val="2085635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224EBF-61AB-4B3C-A95C-9043A9F4438C}" type="datetimeFigureOut">
              <a:rPr lang="en-US" smtClean="0"/>
              <a:t>11/13/2018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5BF7D-E106-4E5D-80E3-5E54C606B655}" type="slidenum">
              <a:rPr lang="en-US" smtClean="0"/>
              <a:t>‹#›</a:t>
            </a:fld>
            <a:endParaRPr lang="en-US"/>
          </a:p>
        </p:txBody>
      </p:sp>
    </p:spTree>
    <p:extLst>
      <p:ext uri="{BB962C8B-B14F-4D97-AF65-F5344CB8AC3E}">
        <p14:creationId xmlns:p14="http://schemas.microsoft.com/office/powerpoint/2010/main" val="3036221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Disposable income </a:t>
            </a:r>
            <a:r>
              <a:rPr lang="mr-IN" dirty="0"/>
              <a:t>–</a:t>
            </a:r>
            <a:r>
              <a:rPr lang="en-US" dirty="0"/>
              <a:t> find</a:t>
            </a:r>
            <a:r>
              <a:rPr lang="en-US" baseline="0" dirty="0"/>
              <a:t> beyond 2017</a:t>
            </a:r>
          </a:p>
          <a:p>
            <a:r>
              <a:rPr lang="en-US" baseline="0" dirty="0"/>
              <a:t>2018 - as per July 2018, rest of the years as the ending value per year (</a:t>
            </a:r>
            <a:r>
              <a:rPr lang="en-US" baseline="0" dirty="0" err="1"/>
              <a:t>dec</a:t>
            </a:r>
            <a:r>
              <a:rPr lang="en-US" baseline="0" dirty="0"/>
              <a:t> 31, YYYY)</a:t>
            </a:r>
            <a:endParaRPr lang="en-US" dirty="0"/>
          </a:p>
        </p:txBody>
      </p:sp>
      <p:sp>
        <p:nvSpPr>
          <p:cNvPr id="4" name="Slide Number Placeholder 3"/>
          <p:cNvSpPr>
            <a:spLocks noGrp="1"/>
          </p:cNvSpPr>
          <p:nvPr>
            <p:ph type="sldNum" sz="quarter" idx="10"/>
          </p:nvPr>
        </p:nvSpPr>
        <p:spPr/>
        <p:txBody>
          <a:bodyPr/>
          <a:lstStyle/>
          <a:p>
            <a:fld id="{EF35BF7D-E106-4E5D-80E3-5E54C606B655}" type="slidenum">
              <a:rPr lang="en-US" smtClean="0"/>
              <a:t>5</a:t>
            </a:fld>
            <a:endParaRPr lang="en-US"/>
          </a:p>
        </p:txBody>
      </p:sp>
    </p:spTree>
    <p:extLst>
      <p:ext uri="{BB962C8B-B14F-4D97-AF65-F5344CB8AC3E}">
        <p14:creationId xmlns:p14="http://schemas.microsoft.com/office/powerpoint/2010/main" val="86047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 one more metric</a:t>
            </a:r>
          </a:p>
        </p:txBody>
      </p:sp>
      <p:sp>
        <p:nvSpPr>
          <p:cNvPr id="4" name="Slide Number Placeholder 3"/>
          <p:cNvSpPr>
            <a:spLocks noGrp="1"/>
          </p:cNvSpPr>
          <p:nvPr>
            <p:ph type="sldNum" sz="quarter" idx="5"/>
          </p:nvPr>
        </p:nvSpPr>
        <p:spPr/>
        <p:txBody>
          <a:bodyPr/>
          <a:lstStyle/>
          <a:p>
            <a:fld id="{EF35BF7D-E106-4E5D-80E3-5E54C606B655}" type="slidenum">
              <a:rPr lang="en-US" smtClean="0"/>
              <a:t>24</a:t>
            </a:fld>
            <a:endParaRPr lang="en-US"/>
          </a:p>
        </p:txBody>
      </p:sp>
    </p:spTree>
    <p:extLst>
      <p:ext uri="{BB962C8B-B14F-4D97-AF65-F5344CB8AC3E}">
        <p14:creationId xmlns:p14="http://schemas.microsoft.com/office/powerpoint/2010/main" val="2006709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Mention only serve </a:t>
            </a:r>
            <a:r>
              <a:rPr lang="en-US" dirty="0" err="1"/>
              <a:t>mexican</a:t>
            </a:r>
            <a:r>
              <a:rPr lang="en-US" baseline="0" dirty="0"/>
              <a:t> and Caribbean in 2 states</a:t>
            </a:r>
            <a:endParaRPr lang="en-US" dirty="0"/>
          </a:p>
          <a:p>
            <a:endParaRPr lang="en-CA" dirty="0"/>
          </a:p>
        </p:txBody>
      </p:sp>
      <p:sp>
        <p:nvSpPr>
          <p:cNvPr id="4" name="Slide Number Placeholder 3"/>
          <p:cNvSpPr>
            <a:spLocks noGrp="1"/>
          </p:cNvSpPr>
          <p:nvPr>
            <p:ph type="sldNum" sz="quarter" idx="5"/>
          </p:nvPr>
        </p:nvSpPr>
        <p:spPr/>
        <p:txBody>
          <a:bodyPr/>
          <a:lstStyle/>
          <a:p>
            <a:fld id="{EF35BF7D-E106-4E5D-80E3-5E54C606B655}" type="slidenum">
              <a:rPr lang="en-US" smtClean="0"/>
              <a:t>40</a:t>
            </a:fld>
            <a:endParaRPr lang="en-US"/>
          </a:p>
        </p:txBody>
      </p:sp>
    </p:spTree>
    <p:extLst>
      <p:ext uri="{BB962C8B-B14F-4D97-AF65-F5344CB8AC3E}">
        <p14:creationId xmlns:p14="http://schemas.microsoft.com/office/powerpoint/2010/main" val="201332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dirty="0"/>
              <a:t>How will this help?</a:t>
            </a:r>
          </a:p>
          <a:p>
            <a:pPr marL="285750" indent="-285750">
              <a:spcAft>
                <a:spcPts val="0"/>
              </a:spcAft>
              <a:buFont typeface="Arial" charset="0"/>
              <a:buChar char="•"/>
            </a:pPr>
            <a:r>
              <a:rPr lang="en-US" dirty="0"/>
              <a:t>Increased consumer engagement due to larger consumer application usage</a:t>
            </a:r>
          </a:p>
          <a:p>
            <a:pPr marL="285750" indent="-285750">
              <a:spcAft>
                <a:spcPts val="0"/>
              </a:spcAft>
              <a:buFont typeface="Arial" charset="0"/>
              <a:buChar char="•"/>
            </a:pPr>
            <a:r>
              <a:rPr lang="en-US" dirty="0"/>
              <a:t>Data collection for R&amp;D purposes</a:t>
            </a:r>
          </a:p>
          <a:p>
            <a:pPr marL="285750" indent="-285750">
              <a:spcAft>
                <a:spcPts val="0"/>
              </a:spcAft>
              <a:buFont typeface="Arial" charset="0"/>
              <a:buChar char="•"/>
            </a:pPr>
            <a:r>
              <a:rPr lang="en-US" dirty="0"/>
              <a:t>Inventory tracking</a:t>
            </a:r>
          </a:p>
          <a:p>
            <a:pPr marL="285750" indent="-285750">
              <a:spcAft>
                <a:spcPts val="0"/>
              </a:spcAft>
              <a:buFont typeface="Arial" charset="0"/>
              <a:buChar char="•"/>
            </a:pPr>
            <a:r>
              <a:rPr lang="en-US" dirty="0"/>
              <a:t>Advertising savings due to increased application usage</a:t>
            </a:r>
          </a:p>
          <a:p>
            <a:pPr marL="285750" indent="-285750">
              <a:spcAft>
                <a:spcPts val="0"/>
              </a:spcAft>
              <a:buFont typeface="Arial" charset="0"/>
              <a:buChar char="•"/>
            </a:pPr>
            <a:r>
              <a:rPr lang="en-US" dirty="0"/>
              <a:t>Rewards programs to increase retention and loyalty</a:t>
            </a:r>
          </a:p>
          <a:p>
            <a:pPr marL="285750" indent="-285750">
              <a:spcAft>
                <a:spcPts val="0"/>
              </a:spcAft>
              <a:buFont typeface="Arial" charset="0"/>
              <a:buChar char="•"/>
            </a:pPr>
            <a:r>
              <a:rPr lang="en-US" dirty="0"/>
              <a:t>Increased revenue due to application will help ROIC and other metrics</a:t>
            </a:r>
          </a:p>
          <a:p>
            <a:pPr marL="285750" indent="-285750">
              <a:spcAft>
                <a:spcPts val="0"/>
              </a:spcAft>
              <a:buFont typeface="Arial" charset="0"/>
              <a:buChar char="•"/>
            </a:pPr>
            <a:r>
              <a:rPr lang="en-US" dirty="0"/>
              <a:t>Significant improvements operationally to increase profits and thereby improve market cap, share price and EPS</a:t>
            </a:r>
          </a:p>
        </p:txBody>
      </p:sp>
      <p:sp>
        <p:nvSpPr>
          <p:cNvPr id="4" name="Slide Number Placeholder 3"/>
          <p:cNvSpPr>
            <a:spLocks noGrp="1"/>
          </p:cNvSpPr>
          <p:nvPr>
            <p:ph type="sldNum" sz="quarter" idx="5"/>
          </p:nvPr>
        </p:nvSpPr>
        <p:spPr/>
        <p:txBody>
          <a:bodyPr/>
          <a:lstStyle/>
          <a:p>
            <a:fld id="{EF35BF7D-E106-4E5D-80E3-5E54C606B655}" type="slidenum">
              <a:rPr lang="en-US" smtClean="0"/>
              <a:t>48</a:t>
            </a:fld>
            <a:endParaRPr lang="en-US"/>
          </a:p>
        </p:txBody>
      </p:sp>
    </p:spTree>
    <p:extLst>
      <p:ext uri="{BB962C8B-B14F-4D97-AF65-F5344CB8AC3E}">
        <p14:creationId xmlns:p14="http://schemas.microsoft.com/office/powerpoint/2010/main" val="26628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Disposable income </a:t>
            </a:r>
            <a:r>
              <a:rPr lang="mr-IN" dirty="0"/>
              <a:t>–</a:t>
            </a:r>
            <a:r>
              <a:rPr lang="en-US" dirty="0"/>
              <a:t> find</a:t>
            </a:r>
            <a:r>
              <a:rPr lang="en-US" baseline="0" dirty="0"/>
              <a:t> beyond 2017</a:t>
            </a:r>
            <a:endParaRPr lang="en-US" dirty="0"/>
          </a:p>
        </p:txBody>
      </p:sp>
      <p:sp>
        <p:nvSpPr>
          <p:cNvPr id="4" name="Slide Number Placeholder 3"/>
          <p:cNvSpPr>
            <a:spLocks noGrp="1"/>
          </p:cNvSpPr>
          <p:nvPr>
            <p:ph type="sldNum" sz="quarter" idx="10"/>
          </p:nvPr>
        </p:nvSpPr>
        <p:spPr/>
        <p:txBody>
          <a:bodyPr/>
          <a:lstStyle/>
          <a:p>
            <a:fld id="{EF35BF7D-E106-4E5D-80E3-5E54C606B655}" type="slidenum">
              <a:rPr lang="en-US" smtClean="0"/>
              <a:t>6</a:t>
            </a:fld>
            <a:endParaRPr lang="en-US"/>
          </a:p>
        </p:txBody>
      </p:sp>
    </p:spTree>
    <p:extLst>
      <p:ext uri="{BB962C8B-B14F-4D97-AF65-F5344CB8AC3E}">
        <p14:creationId xmlns:p14="http://schemas.microsoft.com/office/powerpoint/2010/main" val="1001667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Replace graph consumer spending with spending (home vs outside)</a:t>
            </a:r>
          </a:p>
        </p:txBody>
      </p:sp>
      <p:sp>
        <p:nvSpPr>
          <p:cNvPr id="4" name="Slide Number Placeholder 3"/>
          <p:cNvSpPr>
            <a:spLocks noGrp="1"/>
          </p:cNvSpPr>
          <p:nvPr>
            <p:ph type="sldNum" sz="quarter" idx="5"/>
          </p:nvPr>
        </p:nvSpPr>
        <p:spPr/>
        <p:txBody>
          <a:bodyPr/>
          <a:lstStyle/>
          <a:p>
            <a:fld id="{EF35BF7D-E106-4E5D-80E3-5E54C606B655}" type="slidenum">
              <a:rPr lang="en-US" smtClean="0"/>
              <a:t>7</a:t>
            </a:fld>
            <a:endParaRPr lang="en-US"/>
          </a:p>
        </p:txBody>
      </p:sp>
    </p:spTree>
    <p:extLst>
      <p:ext uri="{BB962C8B-B14F-4D97-AF65-F5344CB8AC3E}">
        <p14:creationId xmlns:p14="http://schemas.microsoft.com/office/powerpoint/2010/main" val="214912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Labour</a:t>
            </a:r>
            <a:r>
              <a:rPr lang="en-US" dirty="0"/>
              <a:t> </a:t>
            </a:r>
            <a:r>
              <a:rPr lang="mr-IN" dirty="0"/>
              <a:t>–</a:t>
            </a:r>
            <a:r>
              <a:rPr lang="en-US" dirty="0"/>
              <a:t> affordable health care</a:t>
            </a:r>
          </a:p>
          <a:p>
            <a:pPr marL="171450" indent="-171450">
              <a:buFontTx/>
              <a:buChar char="-"/>
            </a:pPr>
            <a:r>
              <a:rPr lang="en-US" baseline="0" dirty="0"/>
              <a:t>Trump subsidy to farmers</a:t>
            </a:r>
          </a:p>
          <a:p>
            <a:pPr marL="171450" indent="-171450">
              <a:buFontTx/>
              <a:buChar char="-"/>
            </a:pPr>
            <a:r>
              <a:rPr lang="en-US" baseline="0" dirty="0"/>
              <a:t>Decrease in corporate tax rate</a:t>
            </a:r>
            <a:endParaRPr lang="en-US" dirty="0"/>
          </a:p>
        </p:txBody>
      </p:sp>
      <p:sp>
        <p:nvSpPr>
          <p:cNvPr id="4" name="Slide Number Placeholder 3"/>
          <p:cNvSpPr>
            <a:spLocks noGrp="1"/>
          </p:cNvSpPr>
          <p:nvPr>
            <p:ph type="sldNum" sz="quarter" idx="10"/>
          </p:nvPr>
        </p:nvSpPr>
        <p:spPr/>
        <p:txBody>
          <a:bodyPr/>
          <a:lstStyle/>
          <a:p>
            <a:fld id="{EF35BF7D-E106-4E5D-80E3-5E54C606B655}" type="slidenum">
              <a:rPr lang="en-US" smtClean="0"/>
              <a:t>8</a:t>
            </a:fld>
            <a:endParaRPr lang="en-US"/>
          </a:p>
        </p:txBody>
      </p:sp>
    </p:spTree>
    <p:extLst>
      <p:ext uri="{BB962C8B-B14F-4D97-AF65-F5344CB8AC3E}">
        <p14:creationId xmlns:p14="http://schemas.microsoft.com/office/powerpoint/2010/main" val="90610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35BF7D-E106-4E5D-80E3-5E54C606B655}" type="slidenum">
              <a:rPr lang="en-US" smtClean="0"/>
              <a:t>12</a:t>
            </a:fld>
            <a:endParaRPr lang="en-US"/>
          </a:p>
        </p:txBody>
      </p:sp>
    </p:spTree>
    <p:extLst>
      <p:ext uri="{BB962C8B-B14F-4D97-AF65-F5344CB8AC3E}">
        <p14:creationId xmlns:p14="http://schemas.microsoft.com/office/powerpoint/2010/main" val="2670041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Conclusion: mildly unattractive due to significant substitution, rivalry and buyer power</a:t>
            </a:r>
          </a:p>
          <a:p>
            <a:endParaRPr lang="en-CA" dirty="0"/>
          </a:p>
        </p:txBody>
      </p:sp>
      <p:sp>
        <p:nvSpPr>
          <p:cNvPr id="4" name="Slide Number Placeholder 3"/>
          <p:cNvSpPr>
            <a:spLocks noGrp="1"/>
          </p:cNvSpPr>
          <p:nvPr>
            <p:ph type="sldNum" sz="quarter" idx="10"/>
          </p:nvPr>
        </p:nvSpPr>
        <p:spPr/>
        <p:txBody>
          <a:bodyPr/>
          <a:lstStyle/>
          <a:p>
            <a:fld id="{EF35BF7D-E106-4E5D-80E3-5E54C606B655}" type="slidenum">
              <a:rPr lang="en-US" smtClean="0"/>
              <a:t>13</a:t>
            </a:fld>
            <a:endParaRPr lang="en-US"/>
          </a:p>
        </p:txBody>
      </p:sp>
    </p:spTree>
    <p:extLst>
      <p:ext uri="{BB962C8B-B14F-4D97-AF65-F5344CB8AC3E}">
        <p14:creationId xmlns:p14="http://schemas.microsoft.com/office/powerpoint/2010/main" val="236317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1" dirty="0"/>
              <a:t>Consumer demographics</a:t>
            </a:r>
            <a:r>
              <a:rPr lang="en-CA" sz="1200" i="1" dirty="0"/>
              <a:t>: Consumer spending habits / behaviour </a:t>
            </a:r>
          </a:p>
          <a:p>
            <a:r>
              <a:rPr lang="en-CA" sz="1200" b="1" i="1" dirty="0"/>
              <a:t>Technological advances</a:t>
            </a:r>
            <a:r>
              <a:rPr lang="en-CA" sz="1200" i="1" dirty="0"/>
              <a:t>: Mobile integration</a:t>
            </a:r>
          </a:p>
          <a:p>
            <a:endParaRPr lang="en-CA" dirty="0"/>
          </a:p>
        </p:txBody>
      </p:sp>
      <p:sp>
        <p:nvSpPr>
          <p:cNvPr id="4" name="Slide Number Placeholder 3"/>
          <p:cNvSpPr>
            <a:spLocks noGrp="1"/>
          </p:cNvSpPr>
          <p:nvPr>
            <p:ph type="sldNum" sz="quarter" idx="5"/>
          </p:nvPr>
        </p:nvSpPr>
        <p:spPr/>
        <p:txBody>
          <a:bodyPr/>
          <a:lstStyle/>
          <a:p>
            <a:fld id="{EF35BF7D-E106-4E5D-80E3-5E54C606B655}" type="slidenum">
              <a:rPr lang="en-US" smtClean="0"/>
              <a:t>14</a:t>
            </a:fld>
            <a:endParaRPr lang="en-US"/>
          </a:p>
        </p:txBody>
      </p:sp>
    </p:spTree>
    <p:extLst>
      <p:ext uri="{BB962C8B-B14F-4D97-AF65-F5344CB8AC3E}">
        <p14:creationId xmlns:p14="http://schemas.microsoft.com/office/powerpoint/2010/main" val="245480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 the y-axis to more common index</a:t>
            </a:r>
          </a:p>
        </p:txBody>
      </p:sp>
      <p:sp>
        <p:nvSpPr>
          <p:cNvPr id="4" name="Slide Number Placeholder 3"/>
          <p:cNvSpPr>
            <a:spLocks noGrp="1"/>
          </p:cNvSpPr>
          <p:nvPr>
            <p:ph type="sldNum" sz="quarter" idx="5"/>
          </p:nvPr>
        </p:nvSpPr>
        <p:spPr/>
        <p:txBody>
          <a:bodyPr/>
          <a:lstStyle/>
          <a:p>
            <a:fld id="{EF35BF7D-E106-4E5D-80E3-5E54C606B655}" type="slidenum">
              <a:rPr lang="en-US" smtClean="0"/>
              <a:t>16</a:t>
            </a:fld>
            <a:endParaRPr lang="en-US"/>
          </a:p>
        </p:txBody>
      </p:sp>
    </p:spTree>
    <p:extLst>
      <p:ext uri="{BB962C8B-B14F-4D97-AF65-F5344CB8AC3E}">
        <p14:creationId xmlns:p14="http://schemas.microsoft.com/office/powerpoint/2010/main" val="1745272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Fix the market share graph to be more clearer</a:t>
            </a:r>
          </a:p>
        </p:txBody>
      </p:sp>
      <p:sp>
        <p:nvSpPr>
          <p:cNvPr id="4" name="Slide Number Placeholder 3"/>
          <p:cNvSpPr>
            <a:spLocks noGrp="1"/>
          </p:cNvSpPr>
          <p:nvPr>
            <p:ph type="sldNum" sz="quarter" idx="5"/>
          </p:nvPr>
        </p:nvSpPr>
        <p:spPr/>
        <p:txBody>
          <a:bodyPr/>
          <a:lstStyle/>
          <a:p>
            <a:fld id="{EF35BF7D-E106-4E5D-80E3-5E54C606B655}" type="slidenum">
              <a:rPr lang="en-US" smtClean="0"/>
              <a:t>20</a:t>
            </a:fld>
            <a:endParaRPr lang="en-US"/>
          </a:p>
        </p:txBody>
      </p:sp>
    </p:spTree>
    <p:extLst>
      <p:ext uri="{BB962C8B-B14F-4D97-AF65-F5344CB8AC3E}">
        <p14:creationId xmlns:p14="http://schemas.microsoft.com/office/powerpoint/2010/main" val="232363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56864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Recommen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604"/>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34" name="Straight Connector 33"/>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36" name="Rounded Rectangle 35"/>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37" name="Rounded Rectangle 36"/>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38" name="Rounded Rectangle 37"/>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39" name="Rounded Rectangle 38"/>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40" name="Rounded Rectangle 39"/>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41" name="Rounded Rectangle 40"/>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Problem</a:t>
            </a:r>
          </a:p>
        </p:txBody>
      </p:sp>
      <p:sp>
        <p:nvSpPr>
          <p:cNvPr id="42" name="Rounded Rectangle 41"/>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Strategies</a:t>
            </a:r>
          </a:p>
        </p:txBody>
      </p:sp>
      <p:sp>
        <p:nvSpPr>
          <p:cNvPr id="43" name="Rounded Rectangle 42"/>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Recommendation</a:t>
            </a:r>
          </a:p>
        </p:txBody>
      </p:sp>
      <p:pic>
        <p:nvPicPr>
          <p:cNvPr id="44"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073319" y="6049962"/>
            <a:ext cx="320167" cy="320167"/>
          </a:xfrm>
          <a:prstGeom prst="rect">
            <a:avLst/>
          </a:prstGeom>
        </p:spPr>
      </p:pic>
      <p:grpSp>
        <p:nvGrpSpPr>
          <p:cNvPr id="21" name="Group 20"/>
          <p:cNvGrpSpPr/>
          <p:nvPr userDrawn="1"/>
        </p:nvGrpSpPr>
        <p:grpSpPr>
          <a:xfrm>
            <a:off x="10722459" y="150161"/>
            <a:ext cx="1365157" cy="494509"/>
            <a:chOff x="7315200" y="3459982"/>
            <a:chExt cx="1456663" cy="494509"/>
          </a:xfrm>
        </p:grpSpPr>
        <p:sp>
          <p:nvSpPr>
            <p:cNvPr id="22" name="TextBox 21"/>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250149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Appendix">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7" name="TextBox 6"/>
          <p:cNvSpPr txBox="1"/>
          <p:nvPr userDrawn="1"/>
        </p:nvSpPr>
        <p:spPr>
          <a:xfrm>
            <a:off x="5469118" y="6356350"/>
            <a:ext cx="1253765" cy="338554"/>
          </a:xfrm>
          <a:prstGeom prst="rect">
            <a:avLst/>
          </a:prstGeom>
          <a:noFill/>
        </p:spPr>
        <p:txBody>
          <a:bodyPr wrap="square" rtlCol="0">
            <a:spAutoFit/>
          </a:bodyPr>
          <a:lstStyle/>
          <a:p>
            <a:pPr algn="ctr"/>
            <a:r>
              <a:rPr lang="en-US" sz="1600" b="0" dirty="0">
                <a:solidFill>
                  <a:schemeClr val="tx1"/>
                </a:solidFill>
              </a:rPr>
              <a:t>Appendix</a:t>
            </a:r>
          </a:p>
        </p:txBody>
      </p:sp>
      <p:sp>
        <p:nvSpPr>
          <p:cNvPr id="23" name="Slide Number Placeholder 4"/>
          <p:cNvSpPr>
            <a:spLocks noGrp="1"/>
          </p:cNvSpPr>
          <p:nvPr>
            <p:ph type="sldNum" sz="quarter" idx="12"/>
          </p:nvPr>
        </p:nvSpPr>
        <p:spPr>
          <a:xfrm>
            <a:off x="0" y="-13756"/>
            <a:ext cx="514350" cy="365125"/>
          </a:xfrm>
          <a:ln>
            <a:noFill/>
          </a:ln>
        </p:spPr>
        <p:txBody>
          <a:bodyPr/>
          <a:lstStyle>
            <a:lvl1pPr algn="ctr">
              <a:defRPr sz="1600"/>
            </a:lvl1pPr>
          </a:lstStyle>
          <a:p>
            <a:fld id="{5B5881EB-CE46-46FC-A494-FCD8ABFC15F5}" type="slidenum">
              <a:rPr lang="en-US" smtClean="0"/>
              <a:pPr/>
              <a:t>‹#›</a:t>
            </a:fld>
            <a:endParaRPr lang="en-US" dirty="0"/>
          </a:p>
        </p:txBody>
      </p:sp>
      <p:cxnSp>
        <p:nvCxnSpPr>
          <p:cNvPr id="13" name="Straight Connector 12"/>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0"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935916" y="6036183"/>
            <a:ext cx="320167" cy="320167"/>
          </a:xfrm>
          <a:prstGeom prst="rect">
            <a:avLst/>
          </a:prstGeom>
        </p:spPr>
      </p:pic>
      <p:grpSp>
        <p:nvGrpSpPr>
          <p:cNvPr id="21" name="Group 20"/>
          <p:cNvGrpSpPr/>
          <p:nvPr userDrawn="1"/>
        </p:nvGrpSpPr>
        <p:grpSpPr>
          <a:xfrm>
            <a:off x="10722459" y="150161"/>
            <a:ext cx="1365157" cy="494509"/>
            <a:chOff x="7315200" y="3459982"/>
            <a:chExt cx="1456663" cy="494509"/>
          </a:xfrm>
        </p:grpSpPr>
        <p:sp>
          <p:nvSpPr>
            <p:cNvPr id="24" name="TextBox 23"/>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642818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History">
    <p:spTree>
      <p:nvGrpSpPr>
        <p:cNvPr id="1" name=""/>
        <p:cNvGrpSpPr/>
        <p:nvPr/>
      </p:nvGrpSpPr>
      <p:grpSpPr>
        <a:xfrm>
          <a:off x="0" y="0"/>
          <a:ext cx="0" cy="0"/>
          <a:chOff x="0" y="0"/>
          <a:chExt cx="0" cy="0"/>
        </a:xfrm>
      </p:grpSpPr>
      <p:grpSp>
        <p:nvGrpSpPr>
          <p:cNvPr id="55" name="Group 54"/>
          <p:cNvGrpSpPr/>
          <p:nvPr userDrawn="1"/>
        </p:nvGrpSpPr>
        <p:grpSpPr>
          <a:xfrm>
            <a:off x="10722459" y="150161"/>
            <a:ext cx="1365157" cy="494509"/>
            <a:chOff x="7315200" y="3459982"/>
            <a:chExt cx="1456663" cy="494509"/>
          </a:xfrm>
        </p:grpSpPr>
        <p:sp>
          <p:nvSpPr>
            <p:cNvPr id="16" name="TextBox 15"/>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54" name="Picture 5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
        <p:nvSpPr>
          <p:cNvPr id="2" name="Title 1"/>
          <p:cNvSpPr>
            <a:spLocks noGrp="1"/>
          </p:cNvSpPr>
          <p:nvPr>
            <p:ph type="title"/>
          </p:nvPr>
        </p:nvSpPr>
        <p:spPr>
          <a:xfrm>
            <a:off x="838200" y="365125"/>
            <a:ext cx="9884259" cy="1325563"/>
          </a:xfrm>
        </p:spPr>
        <p:txBody>
          <a:bodyPr/>
          <a:lstStyle/>
          <a:p>
            <a:r>
              <a:rPr lang="en-US" dirty="0"/>
              <a:t>Click to edit Master title style</a:t>
            </a:r>
          </a:p>
        </p:txBody>
      </p:sp>
      <p:cxnSp>
        <p:nvCxnSpPr>
          <p:cNvPr id="22" name="Straight Connector 21"/>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Slide Number Placeholder 4"/>
          <p:cNvSpPr>
            <a:spLocks noGrp="1"/>
          </p:cNvSpPr>
          <p:nvPr>
            <p:ph type="sldNum" sz="quarter" idx="12"/>
          </p:nvPr>
        </p:nvSpPr>
        <p:spPr>
          <a:xfrm>
            <a:off x="-11743" y="-7235"/>
            <a:ext cx="514350" cy="365125"/>
          </a:xfrm>
          <a:ln>
            <a:noFill/>
          </a:ln>
        </p:spPr>
        <p:txBody>
          <a:bodyPr/>
          <a:lstStyle>
            <a:lvl1pPr algn="ctr">
              <a:defRPr sz="1600"/>
            </a:lvl1pPr>
          </a:lstStyle>
          <a:p>
            <a:fld id="{5B5881EB-CE46-46FC-A494-FCD8ABFC15F5}" type="slidenum">
              <a:rPr lang="en-US" smtClean="0"/>
              <a:pPr/>
              <a:t>‹#›</a:t>
            </a:fld>
            <a:endParaRPr lang="en-US" dirty="0"/>
          </a:p>
        </p:txBody>
      </p:sp>
      <p:sp>
        <p:nvSpPr>
          <p:cNvPr id="20" name="Rounded Rectangle 19"/>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mn-lt"/>
                <a:ea typeface="+mn-ea"/>
                <a:cs typeface="+mn-cs"/>
              </a:rPr>
              <a:t>History</a:t>
            </a:r>
          </a:p>
        </p:txBody>
      </p:sp>
      <p:sp>
        <p:nvSpPr>
          <p:cNvPr id="21" name="Rounded Rectangle 20"/>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24" name="Rounded Rectangle 23"/>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25" name="Rounded Rectangle 24"/>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26" name="Rounded Rectangle 25"/>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27" name="Rounded Rectangle 26"/>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28" name="Rounded Rectangle 27"/>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29" name="Rounded Rectangle 28"/>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30" name="Rounded Rectangle 29"/>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31" name="Content Placeholder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543813" y="6000809"/>
            <a:ext cx="320167" cy="320167"/>
          </a:xfrm>
          <a:prstGeom prst="rect">
            <a:avLst/>
          </a:prstGeom>
        </p:spPr>
      </p:pic>
    </p:spTree>
    <p:extLst>
      <p:ext uri="{BB962C8B-B14F-4D97-AF65-F5344CB8AC3E}">
        <p14:creationId xmlns:p14="http://schemas.microsoft.com/office/powerpoint/2010/main" val="154761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Macro">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7235"/>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34" name="Straight Connector 33"/>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36" name="Rounded Rectangle 35"/>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mn-lt"/>
                <a:ea typeface="+mn-ea"/>
                <a:cs typeface="+mn-cs"/>
              </a:rPr>
              <a:t>Macro</a:t>
            </a:r>
          </a:p>
        </p:txBody>
      </p:sp>
      <p:sp>
        <p:nvSpPr>
          <p:cNvPr id="37" name="Rounded Rectangle 36"/>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38" name="Rounded Rectangle 37"/>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39" name="Rounded Rectangle 38"/>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40" name="Rounded Rectangle 39"/>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41" name="Rounded Rectangle 40"/>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42" name="Rounded Rectangle 41"/>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43" name="Rounded Rectangle 42"/>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44"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525126" y="6049962"/>
            <a:ext cx="320167" cy="320167"/>
          </a:xfrm>
          <a:prstGeom prst="rect">
            <a:avLst/>
          </a:prstGeom>
        </p:spPr>
      </p:pic>
      <p:grpSp>
        <p:nvGrpSpPr>
          <p:cNvPr id="45" name="Group 44"/>
          <p:cNvGrpSpPr/>
          <p:nvPr userDrawn="1"/>
        </p:nvGrpSpPr>
        <p:grpSpPr>
          <a:xfrm>
            <a:off x="10722459" y="150161"/>
            <a:ext cx="1365157" cy="494509"/>
            <a:chOff x="7315200" y="3459982"/>
            <a:chExt cx="1456663" cy="494509"/>
          </a:xfrm>
        </p:grpSpPr>
        <p:sp>
          <p:nvSpPr>
            <p:cNvPr id="46" name="TextBox 45"/>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47" name="Picture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3407207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Industr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7235"/>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21" name="Straight Connector 20"/>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Rounded Rectangle 23"/>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25" name="Rounded Rectangle 24"/>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26" name="Rounded Rectangle 25"/>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Industry</a:t>
            </a:r>
          </a:p>
        </p:txBody>
      </p:sp>
      <p:sp>
        <p:nvSpPr>
          <p:cNvPr id="27" name="Rounded Rectangle 26"/>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28" name="Rounded Rectangle 27"/>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29" name="Rounded Rectangle 28"/>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30" name="Rounded Rectangle 29"/>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31" name="Rounded Rectangle 30"/>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32" name="Rounded Rectangle 31"/>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33"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552349" y="6049962"/>
            <a:ext cx="320167" cy="320167"/>
          </a:xfrm>
          <a:prstGeom prst="rect">
            <a:avLst/>
          </a:prstGeom>
        </p:spPr>
      </p:pic>
      <p:grpSp>
        <p:nvGrpSpPr>
          <p:cNvPr id="34" name="Group 33"/>
          <p:cNvGrpSpPr/>
          <p:nvPr userDrawn="1"/>
        </p:nvGrpSpPr>
        <p:grpSpPr>
          <a:xfrm>
            <a:off x="10722459" y="150161"/>
            <a:ext cx="1365157" cy="494509"/>
            <a:chOff x="7315200" y="3459982"/>
            <a:chExt cx="1456663" cy="494509"/>
          </a:xfrm>
        </p:grpSpPr>
        <p:sp>
          <p:nvSpPr>
            <p:cNvPr id="35" name="TextBox 34"/>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36" name="Pictur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2824686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Map">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7235"/>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21" name="Straight Connector 20"/>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Rounded Rectangle 23"/>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25" name="Rounded Rectangle 24"/>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26" name="Rounded Rectangle 25"/>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27" name="Rounded Rectangle 26"/>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Strategic Map</a:t>
            </a:r>
          </a:p>
        </p:txBody>
      </p:sp>
      <p:sp>
        <p:nvSpPr>
          <p:cNvPr id="28" name="Rounded Rectangle 27"/>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29" name="Rounded Rectangle 28"/>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30" name="Rounded Rectangle 29"/>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31" name="Rounded Rectangle 30"/>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32" name="Rounded Rectangle 31"/>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33"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3917709" y="6049962"/>
            <a:ext cx="320167" cy="320167"/>
          </a:xfrm>
          <a:prstGeom prst="rect">
            <a:avLst/>
          </a:prstGeom>
        </p:spPr>
      </p:pic>
      <p:grpSp>
        <p:nvGrpSpPr>
          <p:cNvPr id="34" name="Group 33"/>
          <p:cNvGrpSpPr/>
          <p:nvPr userDrawn="1"/>
        </p:nvGrpSpPr>
        <p:grpSpPr>
          <a:xfrm>
            <a:off x="10722459" y="150161"/>
            <a:ext cx="1365157" cy="494509"/>
            <a:chOff x="7315200" y="3459982"/>
            <a:chExt cx="1456663" cy="494509"/>
          </a:xfrm>
        </p:grpSpPr>
        <p:sp>
          <p:nvSpPr>
            <p:cNvPr id="35" name="TextBox 34"/>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36" name="Pictur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16567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lueChain">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9118" y="6005"/>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34" name="Straight Connector 33"/>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36" name="Rounded Rectangle 35"/>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37" name="Rounded Rectangle 36"/>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38" name="Rounded Rectangle 37"/>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39" name="Rounded Rectangle 38"/>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Chain</a:t>
            </a:r>
          </a:p>
        </p:txBody>
      </p:sp>
      <p:sp>
        <p:nvSpPr>
          <p:cNvPr id="40" name="Rounded Rectangle 39"/>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41" name="Rounded Rectangle 40"/>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42" name="Rounded Rectangle 41"/>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43" name="Rounded Rectangle 42"/>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44"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447471" y="6031577"/>
            <a:ext cx="320167" cy="320167"/>
          </a:xfrm>
          <a:prstGeom prst="rect">
            <a:avLst/>
          </a:prstGeom>
        </p:spPr>
      </p:pic>
      <p:grpSp>
        <p:nvGrpSpPr>
          <p:cNvPr id="45" name="Group 44"/>
          <p:cNvGrpSpPr/>
          <p:nvPr userDrawn="1"/>
        </p:nvGrpSpPr>
        <p:grpSpPr>
          <a:xfrm>
            <a:off x="10722459" y="150161"/>
            <a:ext cx="1365157" cy="494509"/>
            <a:chOff x="7315200" y="3459982"/>
            <a:chExt cx="1456663" cy="494509"/>
          </a:xfrm>
        </p:grpSpPr>
        <p:sp>
          <p:nvSpPr>
            <p:cNvPr id="46" name="TextBox 45"/>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47" name="Picture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149876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MktCap">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0"/>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21" name="Straight Connector 20"/>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Rounded Rectangle 23"/>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25" name="Rounded Rectangle 24"/>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26" name="Rounded Rectangle 25"/>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27" name="Rounded Rectangle 26"/>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28" name="Rounded Rectangle 27"/>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29" name="Rounded Rectangle 28"/>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Market Cap</a:t>
            </a:r>
          </a:p>
        </p:txBody>
      </p:sp>
      <p:sp>
        <p:nvSpPr>
          <p:cNvPr id="30" name="Rounded Rectangle 29"/>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31" name="Rounded Rectangle 30"/>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32" name="Rounded Rectangle 31"/>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33"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6880840" y="6031577"/>
            <a:ext cx="320167" cy="320167"/>
          </a:xfrm>
          <a:prstGeom prst="rect">
            <a:avLst/>
          </a:prstGeom>
        </p:spPr>
      </p:pic>
      <p:grpSp>
        <p:nvGrpSpPr>
          <p:cNvPr id="34" name="Group 33"/>
          <p:cNvGrpSpPr/>
          <p:nvPr userDrawn="1"/>
        </p:nvGrpSpPr>
        <p:grpSpPr>
          <a:xfrm>
            <a:off x="10722459" y="150161"/>
            <a:ext cx="1365157" cy="494509"/>
            <a:chOff x="7315200" y="3459982"/>
            <a:chExt cx="1456663" cy="494509"/>
          </a:xfrm>
        </p:grpSpPr>
        <p:sp>
          <p:nvSpPr>
            <p:cNvPr id="35" name="TextBox 34"/>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36" name="Pictur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1843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trategie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604"/>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34" name="Straight Connector 33"/>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36" name="Rounded Rectangle 35"/>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37" name="Rounded Rectangle 36"/>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38" name="Rounded Rectangle 37"/>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39" name="Rounded Rectangle 38"/>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40" name="Rounded Rectangle 39"/>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41" name="Rounded Rectangle 40"/>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42" name="Rounded Rectangle 41"/>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Strategies</a:t>
            </a:r>
          </a:p>
        </p:txBody>
      </p:sp>
      <p:sp>
        <p:nvSpPr>
          <p:cNvPr id="43" name="Rounded Rectangle 42"/>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44"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8243915" y="6031577"/>
            <a:ext cx="320167" cy="320167"/>
          </a:xfrm>
          <a:prstGeom prst="rect">
            <a:avLst/>
          </a:prstGeom>
        </p:spPr>
      </p:pic>
      <p:grpSp>
        <p:nvGrpSpPr>
          <p:cNvPr id="45" name="Group 44"/>
          <p:cNvGrpSpPr/>
          <p:nvPr userDrawn="1"/>
        </p:nvGrpSpPr>
        <p:grpSpPr>
          <a:xfrm>
            <a:off x="10722459" y="150161"/>
            <a:ext cx="1365157" cy="494509"/>
            <a:chOff x="7315200" y="3459982"/>
            <a:chExt cx="1456663" cy="494509"/>
          </a:xfrm>
        </p:grpSpPr>
        <p:sp>
          <p:nvSpPr>
            <p:cNvPr id="46" name="TextBox 45"/>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47" name="Picture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661273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Problem">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604"/>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34" name="Straight Connector 33"/>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36" name="Rounded Rectangle 35"/>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37" name="Rounded Rectangle 36"/>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38" name="Rounded Rectangle 37"/>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39" name="Rounded Rectangle 38"/>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40" name="Rounded Rectangle 39"/>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41" name="Rounded Rectangle 40"/>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Problem</a:t>
            </a:r>
          </a:p>
        </p:txBody>
      </p:sp>
      <p:sp>
        <p:nvSpPr>
          <p:cNvPr id="42" name="Rounded Rectangle 41"/>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Strategies</a:t>
            </a:r>
          </a:p>
        </p:txBody>
      </p:sp>
      <p:sp>
        <p:nvSpPr>
          <p:cNvPr id="43" name="Rounded Rectangle 42"/>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44"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9473258" y="6031577"/>
            <a:ext cx="320167" cy="320167"/>
          </a:xfrm>
          <a:prstGeom prst="rect">
            <a:avLst/>
          </a:prstGeom>
        </p:spPr>
      </p:pic>
      <p:grpSp>
        <p:nvGrpSpPr>
          <p:cNvPr id="21" name="Group 20"/>
          <p:cNvGrpSpPr/>
          <p:nvPr userDrawn="1"/>
        </p:nvGrpSpPr>
        <p:grpSpPr>
          <a:xfrm>
            <a:off x="10722459" y="150161"/>
            <a:ext cx="1365157" cy="494509"/>
            <a:chOff x="7315200" y="3459982"/>
            <a:chExt cx="1456663" cy="494509"/>
          </a:xfrm>
        </p:grpSpPr>
        <p:sp>
          <p:nvSpPr>
            <p:cNvPr id="22" name="TextBox 21"/>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199551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w Cen MT" panose="020B0602020104020603" pitchFamily="34" charset="0"/>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w Cen MT" panose="020B0602020104020603"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w Cen MT" panose="020B0602020104020603" pitchFamily="34" charset="0"/>
              </a:defRPr>
            </a:lvl1pPr>
          </a:lstStyle>
          <a:p>
            <a:fld id="{5B5881EB-CE46-46FC-A494-FCD8ABFC15F5}" type="slidenum">
              <a:rPr lang="en-US" smtClean="0"/>
              <a:pPr/>
              <a:t>‹#›</a:t>
            </a:fld>
            <a:endParaRPr lang="en-US"/>
          </a:p>
        </p:txBody>
      </p:sp>
    </p:spTree>
    <p:extLst>
      <p:ext uri="{BB962C8B-B14F-4D97-AF65-F5344CB8AC3E}">
        <p14:creationId xmlns:p14="http://schemas.microsoft.com/office/powerpoint/2010/main" val="1128367729"/>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 id="2147483662" r:id="rId9"/>
    <p:sldLayoutId id="2147483663" r:id="rId10"/>
    <p:sldLayoutId id="21474836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w Cen MT" panose="020B06020201040206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w Cen MT" panose="020B06020201040206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w Cen MT" panose="020B06020201040206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2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chart" Target="../charts/char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25556" b="90000" l="6583" r="98000"/>
                    </a14:imgEffect>
                  </a14:imgLayer>
                </a14:imgProps>
              </a:ext>
              <a:ext uri="{28A0092B-C50C-407E-A947-70E740481C1C}">
                <a14:useLocalDpi xmlns:a14="http://schemas.microsoft.com/office/drawing/2010/main" val="0"/>
              </a:ext>
            </a:extLst>
          </a:blip>
          <a:srcRect l="5929" t="36928" b="-1"/>
          <a:stretch/>
        </p:blipFill>
        <p:spPr>
          <a:xfrm>
            <a:off x="0" y="408561"/>
            <a:ext cx="6670137" cy="2464420"/>
          </a:xfrm>
          <a:prstGeom prst="rect">
            <a:avLst/>
          </a:prstGeom>
        </p:spPr>
      </p:pic>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backgroundRemoval t="6875" b="90000" l="5253" r="90000"/>
                    </a14:imgEffect>
                  </a14:imgLayer>
                </a14:imgProps>
              </a:ext>
              <a:ext uri="{28A0092B-C50C-407E-A947-70E740481C1C}">
                <a14:useLocalDpi xmlns:a14="http://schemas.microsoft.com/office/drawing/2010/main" val="0"/>
              </a:ext>
            </a:extLst>
          </a:blip>
          <a:srcRect t="27424" b="6365"/>
          <a:stretch/>
        </p:blipFill>
        <p:spPr>
          <a:xfrm>
            <a:off x="7299409" y="97872"/>
            <a:ext cx="5096136" cy="382905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3643" y="2663361"/>
            <a:ext cx="5160722" cy="1413116"/>
          </a:xfrm>
          <a:prstGeom prst="rect">
            <a:avLst/>
          </a:prstGeom>
        </p:spPr>
      </p:pic>
      <p:sp>
        <p:nvSpPr>
          <p:cNvPr id="2" name="Rectangle 1"/>
          <p:cNvSpPr/>
          <p:nvPr/>
        </p:nvSpPr>
        <p:spPr>
          <a:xfrm>
            <a:off x="8705247" y="5328459"/>
            <a:ext cx="3423022" cy="1463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t>Group Members: </a:t>
            </a:r>
          </a:p>
          <a:p>
            <a:pPr algn="r"/>
            <a:r>
              <a:rPr lang="en-US" dirty="0"/>
              <a:t>Abbas Hassoun </a:t>
            </a:r>
          </a:p>
          <a:p>
            <a:pPr algn="r"/>
            <a:r>
              <a:rPr lang="en-US" dirty="0" err="1"/>
              <a:t>Hussam</a:t>
            </a:r>
            <a:r>
              <a:rPr lang="en-US" dirty="0"/>
              <a:t> </a:t>
            </a:r>
            <a:r>
              <a:rPr lang="en-US" dirty="0" err="1"/>
              <a:t>Hammad</a:t>
            </a:r>
            <a:r>
              <a:rPr lang="en-US" dirty="0"/>
              <a:t> </a:t>
            </a:r>
          </a:p>
          <a:p>
            <a:pPr algn="r"/>
            <a:r>
              <a:rPr lang="en-US" dirty="0" err="1"/>
              <a:t>Majd</a:t>
            </a:r>
            <a:r>
              <a:rPr lang="en-US" dirty="0"/>
              <a:t> </a:t>
            </a:r>
            <a:r>
              <a:rPr lang="en-US" dirty="0" err="1"/>
              <a:t>Boukli</a:t>
            </a:r>
            <a:r>
              <a:rPr lang="en-US" dirty="0"/>
              <a:t> Hasan </a:t>
            </a:r>
          </a:p>
          <a:p>
            <a:pPr algn="r"/>
            <a:r>
              <a:rPr lang="en-US" dirty="0"/>
              <a:t>Matthew Paulsen</a:t>
            </a:r>
            <a:endParaRPr lang="en-CA" dirty="0"/>
          </a:p>
        </p:txBody>
      </p:sp>
      <p:sp>
        <p:nvSpPr>
          <p:cNvPr id="8" name="Rectangle 7"/>
          <p:cNvSpPr/>
          <p:nvPr/>
        </p:nvSpPr>
        <p:spPr>
          <a:xfrm>
            <a:off x="46689" y="5868785"/>
            <a:ext cx="3423022" cy="9227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t>BUSI4609 – C </a:t>
            </a:r>
          </a:p>
          <a:p>
            <a:r>
              <a:rPr lang="en-CA" b="1" dirty="0"/>
              <a:t>Strategic Management </a:t>
            </a:r>
          </a:p>
          <a:p>
            <a:r>
              <a:rPr lang="en-CA" b="1" dirty="0"/>
              <a:t>Instructor: Cheryl </a:t>
            </a:r>
            <a:r>
              <a:rPr lang="en-CA" b="1" dirty="0" err="1"/>
              <a:t>Volesky</a:t>
            </a:r>
            <a:endParaRPr lang="en-CA"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24395">
            <a:off x="6859741" y="268898"/>
            <a:ext cx="1905000" cy="1085850"/>
          </a:xfrm>
          <a:prstGeom prst="rect">
            <a:avLst/>
          </a:prstGeom>
        </p:spPr>
      </p:pic>
      <p:grpSp>
        <p:nvGrpSpPr>
          <p:cNvPr id="9" name="Group 8">
            <a:extLst>
              <a:ext uri="{FF2B5EF4-FFF2-40B4-BE49-F238E27FC236}">
                <a16:creationId xmlns:a16="http://schemas.microsoft.com/office/drawing/2014/main" id="{38017B15-721A-438A-9772-9980DFBCE9DA}"/>
              </a:ext>
            </a:extLst>
          </p:cNvPr>
          <p:cNvGrpSpPr/>
          <p:nvPr/>
        </p:nvGrpSpPr>
        <p:grpSpPr>
          <a:xfrm>
            <a:off x="4724400" y="4430693"/>
            <a:ext cx="3214253" cy="662754"/>
            <a:chOff x="7315200" y="3459982"/>
            <a:chExt cx="1456663" cy="662754"/>
          </a:xfrm>
        </p:grpSpPr>
        <p:sp>
          <p:nvSpPr>
            <p:cNvPr id="10" name="TextBox 9">
              <a:extLst>
                <a:ext uri="{FF2B5EF4-FFF2-40B4-BE49-F238E27FC236}">
                  <a16:creationId xmlns:a16="http://schemas.microsoft.com/office/drawing/2014/main" id="{23059F90-4C42-40E5-AB61-149C45E43AA0}"/>
                </a:ext>
              </a:extLst>
            </p:cNvPr>
            <p:cNvSpPr txBox="1"/>
            <p:nvPr/>
          </p:nvSpPr>
          <p:spPr>
            <a:xfrm>
              <a:off x="7703293" y="3476405"/>
              <a:ext cx="1068570" cy="646331"/>
            </a:xfrm>
            <a:prstGeom prst="rect">
              <a:avLst/>
            </a:prstGeom>
            <a:noFill/>
          </p:spPr>
          <p:txBody>
            <a:bodyPr wrap="squar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11" name="Picture 10">
              <a:extLst>
                <a:ext uri="{FF2B5EF4-FFF2-40B4-BE49-F238E27FC236}">
                  <a16:creationId xmlns:a16="http://schemas.microsoft.com/office/drawing/2014/main" id="{C3AA165E-2116-4460-8427-898972C7752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cxnSp>
        <p:nvCxnSpPr>
          <p:cNvPr id="7" name="Straight Connector 6">
            <a:extLst>
              <a:ext uri="{FF2B5EF4-FFF2-40B4-BE49-F238E27FC236}">
                <a16:creationId xmlns:a16="http://schemas.microsoft.com/office/drawing/2014/main" id="{E440F042-6F91-4EBD-8D87-FBB7107A7A8F}"/>
              </a:ext>
            </a:extLst>
          </p:cNvPr>
          <p:cNvCxnSpPr/>
          <p:nvPr/>
        </p:nvCxnSpPr>
        <p:spPr>
          <a:xfrm>
            <a:off x="2604655" y="4253345"/>
            <a:ext cx="64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191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88" y="365125"/>
            <a:ext cx="10273572" cy="694241"/>
          </a:xfrm>
        </p:spPr>
        <p:txBody>
          <a:bodyPr>
            <a:normAutofit fontScale="90000"/>
          </a:bodyPr>
          <a:lstStyle/>
          <a:p>
            <a:r>
              <a:rPr lang="en-US" dirty="0"/>
              <a:t>Threat of Entries </a:t>
            </a:r>
            <a:r>
              <a:rPr lang="mr-IN" dirty="0"/>
              <a:t>–</a:t>
            </a:r>
            <a:r>
              <a:rPr lang="en-US" dirty="0"/>
              <a:t> (Ranking: 5)</a:t>
            </a:r>
          </a:p>
        </p:txBody>
      </p:sp>
      <p:sp>
        <p:nvSpPr>
          <p:cNvPr id="3" name="Slide Number Placeholder 2"/>
          <p:cNvSpPr>
            <a:spLocks noGrp="1"/>
          </p:cNvSpPr>
          <p:nvPr>
            <p:ph type="sldNum" sz="quarter" idx="12"/>
          </p:nvPr>
        </p:nvSpPr>
        <p:spPr/>
        <p:txBody>
          <a:bodyPr/>
          <a:lstStyle/>
          <a:p>
            <a:fld id="{5B5881EB-CE46-46FC-A494-FCD8ABFC15F5}" type="slidenum">
              <a:rPr lang="en-US" smtClean="0"/>
              <a:pPr/>
              <a:t>10</a:t>
            </a:fld>
            <a:endParaRPr lang="en-US" dirty="0"/>
          </a:p>
        </p:txBody>
      </p:sp>
      <p:sp>
        <p:nvSpPr>
          <p:cNvPr id="5" name="Rectangle 4">
            <a:extLst>
              <a:ext uri="{FF2B5EF4-FFF2-40B4-BE49-F238E27FC236}">
                <a16:creationId xmlns:a16="http://schemas.microsoft.com/office/drawing/2014/main" id="{C73BFA82-DD1A-4AEC-A21B-94C391B1F763}"/>
              </a:ext>
            </a:extLst>
          </p:cNvPr>
          <p:cNvSpPr/>
          <p:nvPr/>
        </p:nvSpPr>
        <p:spPr>
          <a:xfrm>
            <a:off x="448887" y="1170878"/>
            <a:ext cx="11005175" cy="879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Presence of Well-Established firms</a:t>
            </a:r>
          </a:p>
          <a:p>
            <a:pPr marL="742950" lvl="1" indent="-285750">
              <a:buFont typeface="Arial" panose="020B0604020202020204" pitchFamily="34" charset="0"/>
              <a:buChar char="•"/>
            </a:pPr>
            <a:r>
              <a:rPr lang="en-CA" dirty="0"/>
              <a:t>Large number of well-established firms in the industry </a:t>
            </a:r>
          </a:p>
          <a:p>
            <a:pPr marL="742950" lvl="1" indent="-285750">
              <a:buFont typeface="Arial" panose="020B0604020202020204" pitchFamily="34" charset="0"/>
              <a:buChar char="•"/>
            </a:pPr>
            <a:r>
              <a:rPr lang="en-CA" dirty="0"/>
              <a:t>Industry switching costs are relatively low</a:t>
            </a:r>
            <a:endParaRPr lang="en-CA" b="1"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b="1" dirty="0"/>
          </a:p>
          <a:p>
            <a:r>
              <a:rPr lang="en-CA" b="1" dirty="0"/>
              <a:t>	</a:t>
            </a:r>
            <a:endParaRPr lang="en-CA" dirty="0"/>
          </a:p>
        </p:txBody>
      </p:sp>
      <p:sp>
        <p:nvSpPr>
          <p:cNvPr id="6" name="Title 1">
            <a:extLst>
              <a:ext uri="{FF2B5EF4-FFF2-40B4-BE49-F238E27FC236}">
                <a16:creationId xmlns:a16="http://schemas.microsoft.com/office/drawing/2014/main" id="{50CE4A98-864E-4E88-9039-D500738F108E}"/>
              </a:ext>
            </a:extLst>
          </p:cNvPr>
          <p:cNvSpPr txBox="1">
            <a:spLocks/>
          </p:cNvSpPr>
          <p:nvPr/>
        </p:nvSpPr>
        <p:spPr>
          <a:xfrm>
            <a:off x="448887" y="2758461"/>
            <a:ext cx="10273573" cy="67054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US" dirty="0"/>
              <a:t>Rivalry </a:t>
            </a:r>
            <a:r>
              <a:rPr lang="mr-IN" dirty="0"/>
              <a:t>–</a:t>
            </a:r>
            <a:r>
              <a:rPr lang="en-US" dirty="0"/>
              <a:t> (Ranking: 9)</a:t>
            </a:r>
          </a:p>
        </p:txBody>
      </p:sp>
      <p:sp>
        <p:nvSpPr>
          <p:cNvPr id="7" name="Rectangle 6">
            <a:extLst>
              <a:ext uri="{FF2B5EF4-FFF2-40B4-BE49-F238E27FC236}">
                <a16:creationId xmlns:a16="http://schemas.microsoft.com/office/drawing/2014/main" id="{21A92123-D45A-4EBC-9679-78C51ED5D4C3}"/>
              </a:ext>
            </a:extLst>
          </p:cNvPr>
          <p:cNvSpPr/>
          <p:nvPr/>
        </p:nvSpPr>
        <p:spPr>
          <a:xfrm>
            <a:off x="448887" y="3441032"/>
            <a:ext cx="11024953" cy="1476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Highly saturated market</a:t>
            </a:r>
          </a:p>
          <a:p>
            <a:pPr marL="742950" lvl="1" indent="-285750">
              <a:buFont typeface="Arial" panose="020B0604020202020204" pitchFamily="34" charset="0"/>
              <a:buChar char="•"/>
            </a:pPr>
            <a:r>
              <a:rPr lang="en-CA" dirty="0"/>
              <a:t>Large number of competitors present</a:t>
            </a:r>
            <a:endParaRPr lang="en-CA" b="1" dirty="0"/>
          </a:p>
          <a:p>
            <a:pPr marL="742950" lvl="1" indent="-285750">
              <a:buFont typeface="Arial" panose="020B0604020202020204" pitchFamily="34" charset="0"/>
              <a:buChar char="•"/>
            </a:pPr>
            <a:r>
              <a:rPr lang="en-CA" dirty="0"/>
              <a:t>Industry is currently in a mature stage, which typically corresponds with a large number of competitors being present in the industry</a:t>
            </a: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742950" lvl="1" indent="-285750">
              <a:buFont typeface="Arial" panose="020B0604020202020204" pitchFamily="34" charset="0"/>
              <a:buChar char="•"/>
            </a:pPr>
            <a:endParaRPr lang="en-CA" b="1" dirty="0"/>
          </a:p>
          <a:p>
            <a:pPr marL="742950" lvl="1" indent="-285750">
              <a:buFont typeface="Arial" panose="020B0604020202020204" pitchFamily="34" charset="0"/>
              <a:buChar char="•"/>
            </a:pPr>
            <a:endParaRPr lang="en-CA" b="1" dirty="0"/>
          </a:p>
          <a:p>
            <a:r>
              <a:rPr lang="en-CA" b="1" dirty="0"/>
              <a:t>	</a:t>
            </a:r>
            <a:endParaRPr lang="en-CA" dirty="0"/>
          </a:p>
          <a:p>
            <a:endParaRPr lang="en-CA" dirty="0"/>
          </a:p>
        </p:txBody>
      </p:sp>
    </p:spTree>
    <p:extLst>
      <p:ext uri="{BB962C8B-B14F-4D97-AF65-F5344CB8AC3E}">
        <p14:creationId xmlns:p14="http://schemas.microsoft.com/office/powerpoint/2010/main" val="36771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88" y="365126"/>
            <a:ext cx="10273571" cy="538124"/>
          </a:xfrm>
        </p:spPr>
        <p:txBody>
          <a:bodyPr>
            <a:normAutofit fontScale="90000"/>
          </a:bodyPr>
          <a:lstStyle/>
          <a:p>
            <a:r>
              <a:rPr lang="en-US" dirty="0"/>
              <a:t>Threat of Substitution </a:t>
            </a:r>
            <a:r>
              <a:rPr lang="mr-IN" dirty="0"/>
              <a:t>–</a:t>
            </a:r>
            <a:r>
              <a:rPr lang="en-US" dirty="0"/>
              <a:t> (Ranking: 7)</a:t>
            </a:r>
          </a:p>
        </p:txBody>
      </p:sp>
      <p:sp>
        <p:nvSpPr>
          <p:cNvPr id="3" name="Slide Number Placeholder 2"/>
          <p:cNvSpPr>
            <a:spLocks noGrp="1"/>
          </p:cNvSpPr>
          <p:nvPr>
            <p:ph type="sldNum" sz="quarter" idx="12"/>
          </p:nvPr>
        </p:nvSpPr>
        <p:spPr/>
        <p:txBody>
          <a:bodyPr/>
          <a:lstStyle/>
          <a:p>
            <a:fld id="{5B5881EB-CE46-46FC-A494-FCD8ABFC15F5}" type="slidenum">
              <a:rPr lang="en-US" smtClean="0"/>
              <a:pPr/>
              <a:t>11</a:t>
            </a:fld>
            <a:endParaRPr lang="en-US" dirty="0"/>
          </a:p>
        </p:txBody>
      </p:sp>
      <p:sp>
        <p:nvSpPr>
          <p:cNvPr id="4" name="Rectangle 3"/>
          <p:cNvSpPr/>
          <p:nvPr/>
        </p:nvSpPr>
        <p:spPr>
          <a:xfrm>
            <a:off x="448888" y="1170877"/>
            <a:ext cx="5416653" cy="4805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Online Grocery Shopping </a:t>
            </a:r>
            <a:r>
              <a:rPr lang="mr-IN" b="1" dirty="0"/>
              <a:t>–</a:t>
            </a:r>
            <a:r>
              <a:rPr lang="en-CA" b="1" dirty="0"/>
              <a:t> New Alternative</a:t>
            </a:r>
          </a:p>
          <a:p>
            <a:pPr marL="742950" lvl="1" indent="-285750">
              <a:buFont typeface="Arial" panose="020B0604020202020204" pitchFamily="34" charset="0"/>
              <a:buChar char="•"/>
            </a:pPr>
            <a:r>
              <a:rPr lang="en-CA" dirty="0"/>
              <a:t>Substitutes now not only include other restaurants, but also online grocery shopping to facilitate eating at home!</a:t>
            </a:r>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r>
              <a:rPr lang="en-CA" b="1" dirty="0"/>
              <a:t>Costs of Home Cooking</a:t>
            </a:r>
          </a:p>
          <a:p>
            <a:pPr marL="742950" lvl="1" indent="-285750">
              <a:buFont typeface="Arial" panose="020B0604020202020204" pitchFamily="34" charset="0"/>
              <a:buChar char="•"/>
            </a:pPr>
            <a:r>
              <a:rPr lang="en-CA" dirty="0"/>
              <a:t>Low cost of Home Cooking allows customers to incur low switching costs (in fact, they may even save compared to eating at restaurants)</a:t>
            </a:r>
          </a:p>
          <a:p>
            <a:endParaRPr lang="en-CA" dirty="0"/>
          </a:p>
          <a:p>
            <a:r>
              <a:rPr lang="en-CA" b="1" dirty="0"/>
              <a:t>	</a:t>
            </a:r>
            <a:endParaRPr lang="en-CA" dirty="0"/>
          </a:p>
        </p:txBody>
      </p:sp>
      <p:pic>
        <p:nvPicPr>
          <p:cNvPr id="7" name="Picture 6"/>
          <p:cNvPicPr>
            <a:picLocks noChangeAspect="1"/>
          </p:cNvPicPr>
          <p:nvPr/>
        </p:nvPicPr>
        <p:blipFill>
          <a:blip r:embed="rId2"/>
          <a:stretch>
            <a:fillRect/>
          </a:stretch>
        </p:blipFill>
        <p:spPr>
          <a:xfrm>
            <a:off x="6144322" y="1294177"/>
            <a:ext cx="5817732" cy="2134823"/>
          </a:xfrm>
          <a:prstGeom prst="rect">
            <a:avLst/>
          </a:prstGeom>
        </p:spPr>
      </p:pic>
      <p:pic>
        <p:nvPicPr>
          <p:cNvPr id="8" name="Picture 7">
            <a:extLst>
              <a:ext uri="{FF2B5EF4-FFF2-40B4-BE49-F238E27FC236}">
                <a16:creationId xmlns:a16="http://schemas.microsoft.com/office/drawing/2014/main" id="{D185D303-1C8C-4EAF-9478-916E2802573F}"/>
              </a:ext>
            </a:extLst>
          </p:cNvPr>
          <p:cNvPicPr>
            <a:picLocks noChangeAspect="1"/>
          </p:cNvPicPr>
          <p:nvPr/>
        </p:nvPicPr>
        <p:blipFill>
          <a:blip r:embed="rId3"/>
          <a:stretch>
            <a:fillRect/>
          </a:stretch>
        </p:blipFill>
        <p:spPr>
          <a:xfrm>
            <a:off x="6144322" y="3573863"/>
            <a:ext cx="5817732" cy="2575553"/>
          </a:xfrm>
          <a:prstGeom prst="rect">
            <a:avLst/>
          </a:prstGeom>
        </p:spPr>
      </p:pic>
    </p:spTree>
    <p:extLst>
      <p:ext uri="{BB962C8B-B14F-4D97-AF65-F5344CB8AC3E}">
        <p14:creationId xmlns:p14="http://schemas.microsoft.com/office/powerpoint/2010/main" val="318764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88" y="365125"/>
            <a:ext cx="10273571" cy="673965"/>
          </a:xfrm>
        </p:spPr>
        <p:txBody>
          <a:bodyPr>
            <a:normAutofit fontScale="90000"/>
          </a:bodyPr>
          <a:lstStyle/>
          <a:p>
            <a:r>
              <a:rPr lang="en-US" dirty="0"/>
              <a:t>Power of Suppliers </a:t>
            </a:r>
            <a:r>
              <a:rPr lang="mr-IN" dirty="0"/>
              <a:t>–</a:t>
            </a:r>
            <a:r>
              <a:rPr lang="en-US" dirty="0"/>
              <a:t> (Ranking: 3)</a:t>
            </a:r>
          </a:p>
        </p:txBody>
      </p:sp>
      <p:sp>
        <p:nvSpPr>
          <p:cNvPr id="3" name="Slide Number Placeholder 2"/>
          <p:cNvSpPr>
            <a:spLocks noGrp="1"/>
          </p:cNvSpPr>
          <p:nvPr>
            <p:ph type="sldNum" sz="quarter" idx="12"/>
          </p:nvPr>
        </p:nvSpPr>
        <p:spPr/>
        <p:txBody>
          <a:bodyPr/>
          <a:lstStyle/>
          <a:p>
            <a:fld id="{5B5881EB-CE46-46FC-A494-FCD8ABFC15F5}" type="slidenum">
              <a:rPr lang="en-US" smtClean="0"/>
              <a:pPr/>
              <a:t>12</a:t>
            </a:fld>
            <a:endParaRPr lang="en-US" dirty="0"/>
          </a:p>
        </p:txBody>
      </p:sp>
      <p:sp>
        <p:nvSpPr>
          <p:cNvPr id="4" name="Rectangle 3"/>
          <p:cNvSpPr/>
          <p:nvPr/>
        </p:nvSpPr>
        <p:spPr>
          <a:xfrm>
            <a:off x="448888" y="1039090"/>
            <a:ext cx="10914205" cy="1187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Moderate Supplier Power</a:t>
            </a:r>
          </a:p>
          <a:p>
            <a:pPr marL="742950" lvl="1" indent="-285750">
              <a:buFont typeface="Arial" panose="020B0604020202020204" pitchFamily="34" charset="0"/>
              <a:buChar char="•"/>
            </a:pPr>
            <a:endParaRPr lang="en-CA" b="1" dirty="0"/>
          </a:p>
          <a:p>
            <a:r>
              <a:rPr lang="en-CA" b="1" dirty="0"/>
              <a:t>Large Firms </a:t>
            </a:r>
            <a:r>
              <a:rPr lang="mr-IN" b="1" dirty="0"/>
              <a:t>–</a:t>
            </a:r>
            <a:r>
              <a:rPr lang="en-CA" b="1" dirty="0"/>
              <a:t> Many Suppliers</a:t>
            </a:r>
          </a:p>
          <a:p>
            <a:pPr marL="742950" lvl="1" indent="-285750">
              <a:buFont typeface="Arial" panose="020B0604020202020204" pitchFamily="34" charset="0"/>
              <a:buChar char="•"/>
            </a:pPr>
            <a:r>
              <a:rPr lang="en-CA" dirty="0"/>
              <a:t>Large firms in this industry (i.e. Chipotle, Yum! Brands, etc.) tend to have many suppliers</a:t>
            </a:r>
          </a:p>
          <a:p>
            <a:endParaRPr lang="en-CA" b="1" dirty="0"/>
          </a:p>
        </p:txBody>
      </p:sp>
      <p:sp>
        <p:nvSpPr>
          <p:cNvPr id="5" name="Title 1">
            <a:extLst>
              <a:ext uri="{FF2B5EF4-FFF2-40B4-BE49-F238E27FC236}">
                <a16:creationId xmlns:a16="http://schemas.microsoft.com/office/drawing/2014/main" id="{40D797A0-A868-42F7-9C24-E994C051894B}"/>
              </a:ext>
            </a:extLst>
          </p:cNvPr>
          <p:cNvSpPr txBox="1">
            <a:spLocks/>
          </p:cNvSpPr>
          <p:nvPr/>
        </p:nvSpPr>
        <p:spPr>
          <a:xfrm>
            <a:off x="448888" y="2879726"/>
            <a:ext cx="9884259" cy="54927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US" dirty="0"/>
              <a:t>Power of Buyers </a:t>
            </a:r>
            <a:r>
              <a:rPr lang="mr-IN" dirty="0"/>
              <a:t>–</a:t>
            </a:r>
            <a:r>
              <a:rPr lang="en-US" dirty="0"/>
              <a:t> (Ranking: 8)</a:t>
            </a:r>
          </a:p>
        </p:txBody>
      </p:sp>
      <p:sp>
        <p:nvSpPr>
          <p:cNvPr id="6" name="Rectangle 5">
            <a:extLst>
              <a:ext uri="{FF2B5EF4-FFF2-40B4-BE49-F238E27FC236}">
                <a16:creationId xmlns:a16="http://schemas.microsoft.com/office/drawing/2014/main" id="{7C04D44A-6237-4020-A5C3-658FAA4BB812}"/>
              </a:ext>
            </a:extLst>
          </p:cNvPr>
          <p:cNvSpPr/>
          <p:nvPr/>
        </p:nvSpPr>
        <p:spPr>
          <a:xfrm>
            <a:off x="448888" y="3429000"/>
            <a:ext cx="3934282" cy="369332"/>
          </a:xfrm>
          <a:prstGeom prst="rect">
            <a:avLst/>
          </a:prstGeom>
        </p:spPr>
        <p:txBody>
          <a:bodyPr wrap="none">
            <a:spAutoFit/>
          </a:bodyPr>
          <a:lstStyle/>
          <a:p>
            <a:r>
              <a:rPr lang="en-CA" b="1" dirty="0"/>
              <a:t>Zero switching costs – No commitment</a:t>
            </a:r>
          </a:p>
        </p:txBody>
      </p:sp>
    </p:spTree>
    <p:extLst>
      <p:ext uri="{BB962C8B-B14F-4D97-AF65-F5344CB8AC3E}">
        <p14:creationId xmlns:p14="http://schemas.microsoft.com/office/powerpoint/2010/main" val="3110373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60639"/>
            <a:ext cx="7036836" cy="730132"/>
          </a:xfrm>
        </p:spPr>
        <p:txBody>
          <a:bodyPr/>
          <a:lstStyle/>
          <a:p>
            <a:r>
              <a:rPr lang="en-US" dirty="0"/>
              <a:t>Five Forces Summary</a:t>
            </a:r>
          </a:p>
        </p:txBody>
      </p:sp>
      <p:sp>
        <p:nvSpPr>
          <p:cNvPr id="3" name="Slide Number Placeholder 2"/>
          <p:cNvSpPr>
            <a:spLocks noGrp="1"/>
          </p:cNvSpPr>
          <p:nvPr>
            <p:ph type="sldNum" sz="quarter" idx="12"/>
          </p:nvPr>
        </p:nvSpPr>
        <p:spPr/>
        <p:txBody>
          <a:bodyPr/>
          <a:lstStyle/>
          <a:p>
            <a:fld id="{5B5881EB-CE46-46FC-A494-FCD8ABFC15F5}" type="slidenum">
              <a:rPr lang="en-US" smtClean="0"/>
              <a:pPr/>
              <a:t>13</a:t>
            </a:fld>
            <a:endParaRPr lang="en-US" dirty="0"/>
          </a:p>
        </p:txBody>
      </p:sp>
      <p:sp>
        <p:nvSpPr>
          <p:cNvPr id="4" name="Rectangle 3"/>
          <p:cNvSpPr/>
          <p:nvPr/>
        </p:nvSpPr>
        <p:spPr>
          <a:xfrm>
            <a:off x="410265" y="1927344"/>
            <a:ext cx="3168149" cy="395186"/>
          </a:xfrm>
          <a:prstGeom prst="rect">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solidFill>
                  <a:schemeClr val="bg1"/>
                </a:solidFill>
              </a:rPr>
              <a:t>Rivalry</a:t>
            </a:r>
          </a:p>
        </p:txBody>
      </p:sp>
      <p:sp>
        <p:nvSpPr>
          <p:cNvPr id="5" name="Rectangle 4"/>
          <p:cNvSpPr/>
          <p:nvPr/>
        </p:nvSpPr>
        <p:spPr>
          <a:xfrm>
            <a:off x="410264" y="2532721"/>
            <a:ext cx="3168149" cy="365125"/>
          </a:xfrm>
          <a:prstGeom prst="rect">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solidFill>
                  <a:schemeClr val="bg1"/>
                </a:solidFill>
              </a:rPr>
              <a:t>Buyers</a:t>
            </a:r>
          </a:p>
        </p:txBody>
      </p:sp>
      <p:sp>
        <p:nvSpPr>
          <p:cNvPr id="6" name="Rectangle 5"/>
          <p:cNvSpPr/>
          <p:nvPr/>
        </p:nvSpPr>
        <p:spPr>
          <a:xfrm>
            <a:off x="410264" y="3108037"/>
            <a:ext cx="3168149" cy="365125"/>
          </a:xfrm>
          <a:prstGeom prst="rect">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solidFill>
                  <a:schemeClr val="bg1"/>
                </a:solidFill>
              </a:rPr>
              <a:t>Substitution</a:t>
            </a:r>
          </a:p>
        </p:txBody>
      </p:sp>
      <p:sp>
        <p:nvSpPr>
          <p:cNvPr id="7" name="Rectangle 6"/>
          <p:cNvSpPr/>
          <p:nvPr/>
        </p:nvSpPr>
        <p:spPr>
          <a:xfrm>
            <a:off x="404640" y="3683353"/>
            <a:ext cx="3168149" cy="365125"/>
          </a:xfrm>
          <a:prstGeom prst="rect">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solidFill>
                  <a:schemeClr val="bg1"/>
                </a:solidFill>
              </a:rPr>
              <a:t>Entries </a:t>
            </a:r>
          </a:p>
        </p:txBody>
      </p:sp>
      <p:sp>
        <p:nvSpPr>
          <p:cNvPr id="8" name="Rectangle 7"/>
          <p:cNvSpPr/>
          <p:nvPr/>
        </p:nvSpPr>
        <p:spPr>
          <a:xfrm>
            <a:off x="404640" y="4258669"/>
            <a:ext cx="3168149" cy="365125"/>
          </a:xfrm>
          <a:prstGeom prst="rect">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solidFill>
                  <a:schemeClr val="bg1"/>
                </a:solidFill>
              </a:rPr>
              <a:t>Suppliers</a:t>
            </a:r>
          </a:p>
        </p:txBody>
      </p:sp>
      <p:sp>
        <p:nvSpPr>
          <p:cNvPr id="10" name="Right Arrow 9"/>
          <p:cNvSpPr/>
          <p:nvPr/>
        </p:nvSpPr>
        <p:spPr>
          <a:xfrm>
            <a:off x="3828867" y="2532721"/>
            <a:ext cx="1227208" cy="307643"/>
          </a:xfrm>
          <a:prstGeom prst="rightArrow">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11" name="Right Arrow 10"/>
          <p:cNvSpPr/>
          <p:nvPr/>
        </p:nvSpPr>
        <p:spPr>
          <a:xfrm>
            <a:off x="3828867" y="3103717"/>
            <a:ext cx="1227208" cy="307643"/>
          </a:xfrm>
          <a:prstGeom prst="rightArrow">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12" name="Right Arrow 11"/>
          <p:cNvSpPr/>
          <p:nvPr/>
        </p:nvSpPr>
        <p:spPr>
          <a:xfrm>
            <a:off x="3828867" y="3683353"/>
            <a:ext cx="1227208" cy="307643"/>
          </a:xfrm>
          <a:prstGeom prst="rightArrow">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13" name="Right Arrow 12"/>
          <p:cNvSpPr/>
          <p:nvPr/>
        </p:nvSpPr>
        <p:spPr>
          <a:xfrm>
            <a:off x="3828867" y="4258669"/>
            <a:ext cx="1227208" cy="307643"/>
          </a:xfrm>
          <a:prstGeom prst="rightArrow">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21" name="Rectangle 20"/>
          <p:cNvSpPr/>
          <p:nvPr/>
        </p:nvSpPr>
        <p:spPr>
          <a:xfrm>
            <a:off x="6872982" y="1927344"/>
            <a:ext cx="1291500" cy="3951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9</a:t>
            </a:r>
          </a:p>
        </p:txBody>
      </p:sp>
      <p:sp>
        <p:nvSpPr>
          <p:cNvPr id="22" name="Rectangle 21"/>
          <p:cNvSpPr/>
          <p:nvPr/>
        </p:nvSpPr>
        <p:spPr>
          <a:xfrm>
            <a:off x="6872982" y="2532721"/>
            <a:ext cx="1291500" cy="365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8</a:t>
            </a:r>
          </a:p>
        </p:txBody>
      </p:sp>
      <p:sp>
        <p:nvSpPr>
          <p:cNvPr id="23" name="Rectangle 22"/>
          <p:cNvSpPr/>
          <p:nvPr/>
        </p:nvSpPr>
        <p:spPr>
          <a:xfrm>
            <a:off x="6872982" y="3106976"/>
            <a:ext cx="1291500" cy="365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7</a:t>
            </a:r>
          </a:p>
        </p:txBody>
      </p:sp>
      <p:sp>
        <p:nvSpPr>
          <p:cNvPr id="24" name="Rectangle 23"/>
          <p:cNvSpPr/>
          <p:nvPr/>
        </p:nvSpPr>
        <p:spPr>
          <a:xfrm>
            <a:off x="6872982" y="3681231"/>
            <a:ext cx="1291500" cy="37164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chemeClr val="bg1"/>
                </a:solidFill>
              </a:rPr>
              <a:t>5</a:t>
            </a:r>
          </a:p>
        </p:txBody>
      </p:sp>
      <p:sp>
        <p:nvSpPr>
          <p:cNvPr id="25" name="Rectangle 24"/>
          <p:cNvSpPr/>
          <p:nvPr/>
        </p:nvSpPr>
        <p:spPr>
          <a:xfrm>
            <a:off x="6872982" y="4258669"/>
            <a:ext cx="1291500" cy="3716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3</a:t>
            </a:r>
          </a:p>
        </p:txBody>
      </p:sp>
      <p:sp>
        <p:nvSpPr>
          <p:cNvPr id="30" name="Right Arrow 29"/>
          <p:cNvSpPr/>
          <p:nvPr/>
        </p:nvSpPr>
        <p:spPr>
          <a:xfrm>
            <a:off x="3828867" y="1961113"/>
            <a:ext cx="1227208" cy="307643"/>
          </a:xfrm>
          <a:prstGeom prst="rightArrow">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33" name="Rectangle 32"/>
          <p:cNvSpPr/>
          <p:nvPr/>
        </p:nvSpPr>
        <p:spPr>
          <a:xfrm>
            <a:off x="404640" y="4833987"/>
            <a:ext cx="3168149" cy="365125"/>
          </a:xfrm>
          <a:prstGeom prst="rect">
            <a:avLst/>
          </a:prstGeom>
          <a:solidFill>
            <a:srgbClr val="7030A0"/>
          </a:solid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Weighted Average</a:t>
            </a:r>
          </a:p>
        </p:txBody>
      </p:sp>
      <p:sp>
        <p:nvSpPr>
          <p:cNvPr id="34" name="Right Arrow 33"/>
          <p:cNvSpPr/>
          <p:nvPr/>
        </p:nvSpPr>
        <p:spPr>
          <a:xfrm>
            <a:off x="3712827" y="4862725"/>
            <a:ext cx="2856815" cy="30764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37" name="Rectangle 36"/>
          <p:cNvSpPr/>
          <p:nvPr/>
        </p:nvSpPr>
        <p:spPr>
          <a:xfrm>
            <a:off x="6872982" y="4837845"/>
            <a:ext cx="1291500" cy="37164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CA" b="1" dirty="0">
                <a:ln w="6600">
                  <a:solidFill>
                    <a:schemeClr val="accent2"/>
                  </a:solidFill>
                  <a:prstDash val="solid"/>
                </a:ln>
                <a:solidFill>
                  <a:srgbClr val="FFFFFF"/>
                </a:solidFill>
                <a:effectLst>
                  <a:outerShdw dist="38100" dir="2700000" algn="tl" rotWithShape="0">
                    <a:schemeClr val="accent2"/>
                  </a:outerShdw>
                </a:effectLst>
              </a:rPr>
              <a:t>7.2</a:t>
            </a:r>
            <a:endParaRPr lang="en-CA" dirty="0"/>
          </a:p>
        </p:txBody>
      </p:sp>
      <p:grpSp>
        <p:nvGrpSpPr>
          <p:cNvPr id="38" name="Group 37">
            <a:extLst>
              <a:ext uri="{FF2B5EF4-FFF2-40B4-BE49-F238E27FC236}">
                <a16:creationId xmlns:a16="http://schemas.microsoft.com/office/drawing/2014/main" id="{B83621AF-34AA-4D6D-9801-C3386ACB8548}"/>
              </a:ext>
            </a:extLst>
          </p:cNvPr>
          <p:cNvGrpSpPr/>
          <p:nvPr/>
        </p:nvGrpSpPr>
        <p:grpSpPr>
          <a:xfrm>
            <a:off x="8590519" y="1115391"/>
            <a:ext cx="2528680" cy="606114"/>
            <a:chOff x="8772812" y="1597408"/>
            <a:chExt cx="2520484" cy="831944"/>
          </a:xfrm>
        </p:grpSpPr>
        <p:cxnSp>
          <p:nvCxnSpPr>
            <p:cNvPr id="39" name="Straight Arrow Connector 38">
              <a:extLst>
                <a:ext uri="{FF2B5EF4-FFF2-40B4-BE49-F238E27FC236}">
                  <a16:creationId xmlns:a16="http://schemas.microsoft.com/office/drawing/2014/main" id="{5A5375FE-1BD2-4654-B5AF-660FDD6A1019}"/>
                </a:ext>
              </a:extLst>
            </p:cNvPr>
            <p:cNvCxnSpPr>
              <a:cxnSpLocks/>
            </p:cNvCxnSpPr>
            <p:nvPr/>
          </p:nvCxnSpPr>
          <p:spPr>
            <a:xfrm>
              <a:off x="8773296" y="2019799"/>
              <a:ext cx="252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3EF406C-30C2-402C-8864-622CB8E12CED}"/>
                </a:ext>
              </a:extLst>
            </p:cNvPr>
            <p:cNvSpPr txBox="1"/>
            <p:nvPr/>
          </p:nvSpPr>
          <p:spPr>
            <a:xfrm>
              <a:off x="8773296" y="2060020"/>
              <a:ext cx="2519516" cy="369332"/>
            </a:xfrm>
            <a:prstGeom prst="rect">
              <a:avLst/>
            </a:prstGeom>
            <a:noFill/>
          </p:spPr>
          <p:txBody>
            <a:bodyPr wrap="square" rtlCol="0">
              <a:spAutoFit/>
            </a:bodyPr>
            <a:lstStyle/>
            <a:p>
              <a:r>
                <a:rPr lang="en-US" dirty="0">
                  <a:latin typeface="Tw Cen MT" panose="020B0602020104020603" pitchFamily="34" charset="0"/>
                </a:rPr>
                <a:t>Increasingly Unfavorable</a:t>
              </a:r>
              <a:endParaRPr lang="en-CA" dirty="0">
                <a:latin typeface="Tw Cen MT" panose="020B0602020104020603" pitchFamily="34" charset="0"/>
              </a:endParaRPr>
            </a:p>
          </p:txBody>
        </p:sp>
        <p:sp>
          <p:nvSpPr>
            <p:cNvPr id="41" name="TextBox 40">
              <a:extLst>
                <a:ext uri="{FF2B5EF4-FFF2-40B4-BE49-F238E27FC236}">
                  <a16:creationId xmlns:a16="http://schemas.microsoft.com/office/drawing/2014/main" id="{C8EB5F82-F130-4FA8-9F7E-15EDA4DB05B8}"/>
                </a:ext>
              </a:extLst>
            </p:cNvPr>
            <p:cNvSpPr txBox="1"/>
            <p:nvPr/>
          </p:nvSpPr>
          <p:spPr>
            <a:xfrm>
              <a:off x="8772812" y="1597408"/>
              <a:ext cx="2520000" cy="369331"/>
            </a:xfrm>
            <a:prstGeom prst="rect">
              <a:avLst/>
            </a:prstGeom>
            <a:noFill/>
          </p:spPr>
          <p:txBody>
            <a:bodyPr wrap="square" rtlCol="0">
              <a:spAutoFit/>
            </a:bodyPr>
            <a:lstStyle/>
            <a:p>
              <a:pPr algn="ctr"/>
              <a:r>
                <a:rPr lang="en-US" dirty="0">
                  <a:solidFill>
                    <a:schemeClr val="accent6"/>
                  </a:solidFill>
                  <a:latin typeface="Tw Cen MT" panose="020B0602020104020603" pitchFamily="34" charset="0"/>
                </a:rPr>
                <a:t>1</a:t>
              </a:r>
              <a:r>
                <a:rPr lang="en-US" dirty="0">
                  <a:latin typeface="Tw Cen MT" panose="020B0602020104020603" pitchFamily="34" charset="0"/>
                </a:rPr>
                <a:t>	</a:t>
              </a:r>
              <a:r>
                <a:rPr lang="en-US" dirty="0">
                  <a:solidFill>
                    <a:schemeClr val="accent4"/>
                  </a:solidFill>
                  <a:latin typeface="Tw Cen MT" panose="020B0602020104020603" pitchFamily="34" charset="0"/>
                </a:rPr>
                <a:t>5</a:t>
              </a:r>
              <a:r>
                <a:rPr lang="en-US" dirty="0">
                  <a:latin typeface="Tw Cen MT" panose="020B0602020104020603" pitchFamily="34" charset="0"/>
                </a:rPr>
                <a:t>	</a:t>
              </a:r>
              <a:r>
                <a:rPr lang="en-US" dirty="0">
                  <a:solidFill>
                    <a:srgbClr val="FF0000"/>
                  </a:solidFill>
                  <a:latin typeface="Tw Cen MT" panose="020B0602020104020603" pitchFamily="34" charset="0"/>
                </a:rPr>
                <a:t>10</a:t>
              </a:r>
              <a:endParaRPr lang="en-CA" dirty="0">
                <a:solidFill>
                  <a:srgbClr val="FF0000"/>
                </a:solidFill>
                <a:latin typeface="Tw Cen MT" panose="020B0602020104020603" pitchFamily="34" charset="0"/>
              </a:endParaRPr>
            </a:p>
          </p:txBody>
        </p:sp>
      </p:grpSp>
      <p:sp>
        <p:nvSpPr>
          <p:cNvPr id="35" name="Rectangle 34">
            <a:extLst>
              <a:ext uri="{FF2B5EF4-FFF2-40B4-BE49-F238E27FC236}">
                <a16:creationId xmlns:a16="http://schemas.microsoft.com/office/drawing/2014/main" id="{780E05C1-9DE1-4EE7-8099-618011520154}"/>
              </a:ext>
            </a:extLst>
          </p:cNvPr>
          <p:cNvSpPr/>
          <p:nvPr/>
        </p:nvSpPr>
        <p:spPr>
          <a:xfrm>
            <a:off x="5306531" y="1927345"/>
            <a:ext cx="1291500" cy="395186"/>
          </a:xfrm>
          <a:prstGeom prst="rect">
            <a:avLst/>
          </a:prstGeom>
          <a:solidFill>
            <a:schemeClr val="tx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solidFill>
                  <a:schemeClr val="bg1"/>
                </a:solidFill>
              </a:rPr>
              <a:t>0.3</a:t>
            </a:r>
          </a:p>
        </p:txBody>
      </p:sp>
      <p:sp>
        <p:nvSpPr>
          <p:cNvPr id="42" name="Rectangle 41">
            <a:extLst>
              <a:ext uri="{FF2B5EF4-FFF2-40B4-BE49-F238E27FC236}">
                <a16:creationId xmlns:a16="http://schemas.microsoft.com/office/drawing/2014/main" id="{77F240F8-892F-40AC-A561-331D9D3DD866}"/>
              </a:ext>
            </a:extLst>
          </p:cNvPr>
          <p:cNvSpPr/>
          <p:nvPr/>
        </p:nvSpPr>
        <p:spPr>
          <a:xfrm>
            <a:off x="5304091" y="2532721"/>
            <a:ext cx="1291500" cy="365125"/>
          </a:xfrm>
          <a:prstGeom prst="rect">
            <a:avLst/>
          </a:prstGeom>
          <a:solidFill>
            <a:schemeClr val="tx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solidFill>
                  <a:schemeClr val="bg1"/>
                </a:solidFill>
              </a:rPr>
              <a:t>0.2</a:t>
            </a:r>
          </a:p>
        </p:txBody>
      </p:sp>
      <p:sp>
        <p:nvSpPr>
          <p:cNvPr id="43" name="Rectangle 42">
            <a:extLst>
              <a:ext uri="{FF2B5EF4-FFF2-40B4-BE49-F238E27FC236}">
                <a16:creationId xmlns:a16="http://schemas.microsoft.com/office/drawing/2014/main" id="{2032F409-5778-4BD1-A036-0439071E9B3E}"/>
              </a:ext>
            </a:extLst>
          </p:cNvPr>
          <p:cNvSpPr/>
          <p:nvPr/>
        </p:nvSpPr>
        <p:spPr>
          <a:xfrm>
            <a:off x="5304091" y="3108037"/>
            <a:ext cx="1291500" cy="365125"/>
          </a:xfrm>
          <a:prstGeom prst="rect">
            <a:avLst/>
          </a:prstGeom>
          <a:solidFill>
            <a:schemeClr val="tx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solidFill>
                  <a:schemeClr val="bg1"/>
                </a:solidFill>
              </a:rPr>
              <a:t>0.3</a:t>
            </a:r>
          </a:p>
        </p:txBody>
      </p:sp>
      <p:sp>
        <p:nvSpPr>
          <p:cNvPr id="44" name="Rectangle 43">
            <a:extLst>
              <a:ext uri="{FF2B5EF4-FFF2-40B4-BE49-F238E27FC236}">
                <a16:creationId xmlns:a16="http://schemas.microsoft.com/office/drawing/2014/main" id="{19E05CE4-25D5-4356-B04A-4DB93564E318}"/>
              </a:ext>
            </a:extLst>
          </p:cNvPr>
          <p:cNvSpPr/>
          <p:nvPr/>
        </p:nvSpPr>
        <p:spPr>
          <a:xfrm>
            <a:off x="5304091" y="3671124"/>
            <a:ext cx="1291500" cy="377354"/>
          </a:xfrm>
          <a:prstGeom prst="rect">
            <a:avLst/>
          </a:prstGeom>
          <a:solidFill>
            <a:schemeClr val="tx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solidFill>
                  <a:schemeClr val="bg1"/>
                </a:solidFill>
              </a:rPr>
              <a:t>0.1</a:t>
            </a:r>
          </a:p>
        </p:txBody>
      </p:sp>
      <p:sp>
        <p:nvSpPr>
          <p:cNvPr id="45" name="Rectangle 44">
            <a:extLst>
              <a:ext uri="{FF2B5EF4-FFF2-40B4-BE49-F238E27FC236}">
                <a16:creationId xmlns:a16="http://schemas.microsoft.com/office/drawing/2014/main" id="{F209D060-B7DA-4A70-8119-C40A95D89222}"/>
              </a:ext>
            </a:extLst>
          </p:cNvPr>
          <p:cNvSpPr/>
          <p:nvPr/>
        </p:nvSpPr>
        <p:spPr>
          <a:xfrm>
            <a:off x="5304091" y="4258669"/>
            <a:ext cx="1291500" cy="336384"/>
          </a:xfrm>
          <a:prstGeom prst="rect">
            <a:avLst/>
          </a:prstGeom>
          <a:solidFill>
            <a:schemeClr val="tx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solidFill>
                  <a:schemeClr val="bg1"/>
                </a:solidFill>
              </a:rPr>
              <a:t>0.1</a:t>
            </a:r>
          </a:p>
        </p:txBody>
      </p:sp>
      <p:sp>
        <p:nvSpPr>
          <p:cNvPr id="46" name="Rectangle 45">
            <a:extLst>
              <a:ext uri="{FF2B5EF4-FFF2-40B4-BE49-F238E27FC236}">
                <a16:creationId xmlns:a16="http://schemas.microsoft.com/office/drawing/2014/main" id="{55377C36-2647-48B2-96BA-318EF51E7809}"/>
              </a:ext>
            </a:extLst>
          </p:cNvPr>
          <p:cNvSpPr/>
          <p:nvPr/>
        </p:nvSpPr>
        <p:spPr>
          <a:xfrm>
            <a:off x="404639" y="1373589"/>
            <a:ext cx="4651435" cy="3951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Porter’s Forces</a:t>
            </a:r>
          </a:p>
        </p:txBody>
      </p:sp>
      <p:sp>
        <p:nvSpPr>
          <p:cNvPr id="47" name="Rectangle 46">
            <a:extLst>
              <a:ext uri="{FF2B5EF4-FFF2-40B4-BE49-F238E27FC236}">
                <a16:creationId xmlns:a16="http://schemas.microsoft.com/office/drawing/2014/main" id="{2683736E-1111-4999-8778-ED77E9B27C66}"/>
              </a:ext>
            </a:extLst>
          </p:cNvPr>
          <p:cNvSpPr/>
          <p:nvPr/>
        </p:nvSpPr>
        <p:spPr>
          <a:xfrm>
            <a:off x="5302833" y="1373589"/>
            <a:ext cx="1291500" cy="39518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t>Weights</a:t>
            </a:r>
          </a:p>
        </p:txBody>
      </p:sp>
      <p:sp>
        <p:nvSpPr>
          <p:cNvPr id="48" name="Rectangle 47">
            <a:extLst>
              <a:ext uri="{FF2B5EF4-FFF2-40B4-BE49-F238E27FC236}">
                <a16:creationId xmlns:a16="http://schemas.microsoft.com/office/drawing/2014/main" id="{3D7541F2-B0A9-41E7-A5B2-C0CCC712BE3C}"/>
              </a:ext>
            </a:extLst>
          </p:cNvPr>
          <p:cNvSpPr/>
          <p:nvPr/>
        </p:nvSpPr>
        <p:spPr>
          <a:xfrm>
            <a:off x="6872982" y="1372665"/>
            <a:ext cx="1291500" cy="39518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t>Score</a:t>
            </a:r>
          </a:p>
        </p:txBody>
      </p:sp>
    </p:spTree>
    <p:extLst>
      <p:ext uri="{BB962C8B-B14F-4D97-AF65-F5344CB8AC3E}">
        <p14:creationId xmlns:p14="http://schemas.microsoft.com/office/powerpoint/2010/main" val="1290419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FDF2-ADEB-4A49-B1EE-045073D87177}"/>
              </a:ext>
            </a:extLst>
          </p:cNvPr>
          <p:cNvSpPr>
            <a:spLocks noGrp="1"/>
          </p:cNvSpPr>
          <p:nvPr>
            <p:ph type="title"/>
          </p:nvPr>
        </p:nvSpPr>
        <p:spPr>
          <a:xfrm>
            <a:off x="381000" y="365126"/>
            <a:ext cx="10341459" cy="826366"/>
          </a:xfrm>
        </p:spPr>
        <p:txBody>
          <a:bodyPr/>
          <a:lstStyle/>
          <a:p>
            <a:r>
              <a:rPr lang="en-CA" dirty="0"/>
              <a:t>Driving Forces</a:t>
            </a:r>
          </a:p>
        </p:txBody>
      </p:sp>
      <p:sp>
        <p:nvSpPr>
          <p:cNvPr id="3" name="Slide Number Placeholder 2">
            <a:extLst>
              <a:ext uri="{FF2B5EF4-FFF2-40B4-BE49-F238E27FC236}">
                <a16:creationId xmlns:a16="http://schemas.microsoft.com/office/drawing/2014/main" id="{C980FC35-0AED-4D88-82D5-A457BC53A190}"/>
              </a:ext>
            </a:extLst>
          </p:cNvPr>
          <p:cNvSpPr>
            <a:spLocks noGrp="1"/>
          </p:cNvSpPr>
          <p:nvPr>
            <p:ph type="sldNum" sz="quarter" idx="12"/>
          </p:nvPr>
        </p:nvSpPr>
        <p:spPr/>
        <p:txBody>
          <a:bodyPr/>
          <a:lstStyle/>
          <a:p>
            <a:fld id="{5B5881EB-CE46-46FC-A494-FCD8ABFC15F5}" type="slidenum">
              <a:rPr lang="en-US" smtClean="0"/>
              <a:pPr/>
              <a:t>14</a:t>
            </a:fld>
            <a:endParaRPr lang="en-US" dirty="0"/>
          </a:p>
        </p:txBody>
      </p:sp>
      <p:sp>
        <p:nvSpPr>
          <p:cNvPr id="5" name="Arrow: Down 4">
            <a:extLst>
              <a:ext uri="{FF2B5EF4-FFF2-40B4-BE49-F238E27FC236}">
                <a16:creationId xmlns:a16="http://schemas.microsoft.com/office/drawing/2014/main" id="{B747CAB6-8878-43BF-AE0B-39E3321BB0A7}"/>
              </a:ext>
            </a:extLst>
          </p:cNvPr>
          <p:cNvSpPr/>
          <p:nvPr/>
        </p:nvSpPr>
        <p:spPr>
          <a:xfrm>
            <a:off x="6819420" y="1227859"/>
            <a:ext cx="1925782" cy="4779817"/>
          </a:xfrm>
          <a:prstGeom prst="downArrow">
            <a:avLst>
              <a:gd name="adj1" fmla="val 284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4800" b="1" dirty="0"/>
              <a:t>Problem</a:t>
            </a:r>
          </a:p>
        </p:txBody>
      </p:sp>
      <p:sp>
        <p:nvSpPr>
          <p:cNvPr id="6" name="Arrow: Right 5">
            <a:extLst>
              <a:ext uri="{FF2B5EF4-FFF2-40B4-BE49-F238E27FC236}">
                <a16:creationId xmlns:a16="http://schemas.microsoft.com/office/drawing/2014/main" id="{95D622B3-6F7D-42B6-A87A-F9A73E3B80CF}"/>
              </a:ext>
            </a:extLst>
          </p:cNvPr>
          <p:cNvSpPr/>
          <p:nvPr/>
        </p:nvSpPr>
        <p:spPr>
          <a:xfrm>
            <a:off x="1267729" y="1958685"/>
            <a:ext cx="4284000" cy="396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Mobile Integration</a:t>
            </a:r>
          </a:p>
        </p:txBody>
      </p:sp>
      <p:sp>
        <p:nvSpPr>
          <p:cNvPr id="8" name="Arrow: Right 7">
            <a:extLst>
              <a:ext uri="{FF2B5EF4-FFF2-40B4-BE49-F238E27FC236}">
                <a16:creationId xmlns:a16="http://schemas.microsoft.com/office/drawing/2014/main" id="{7BDDB565-336E-458A-870B-1F7D1D90651A}"/>
              </a:ext>
            </a:extLst>
          </p:cNvPr>
          <p:cNvSpPr/>
          <p:nvPr/>
        </p:nvSpPr>
        <p:spPr>
          <a:xfrm>
            <a:off x="2812473" y="2601190"/>
            <a:ext cx="4284000" cy="396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Consumer preference toward smartphones</a:t>
            </a:r>
          </a:p>
        </p:txBody>
      </p:sp>
      <p:sp>
        <p:nvSpPr>
          <p:cNvPr id="10" name="Arrow: Right 9">
            <a:extLst>
              <a:ext uri="{FF2B5EF4-FFF2-40B4-BE49-F238E27FC236}">
                <a16:creationId xmlns:a16="http://schemas.microsoft.com/office/drawing/2014/main" id="{7D65A759-9CD1-49B2-8E7F-8E36AFE0678E}"/>
              </a:ext>
            </a:extLst>
          </p:cNvPr>
          <p:cNvSpPr/>
          <p:nvPr/>
        </p:nvSpPr>
        <p:spPr>
          <a:xfrm>
            <a:off x="1267729" y="3244869"/>
            <a:ext cx="4284000" cy="396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Consumer behaviour</a:t>
            </a:r>
          </a:p>
        </p:txBody>
      </p:sp>
      <p:sp>
        <p:nvSpPr>
          <p:cNvPr id="11" name="Arrow: Right 10">
            <a:extLst>
              <a:ext uri="{FF2B5EF4-FFF2-40B4-BE49-F238E27FC236}">
                <a16:creationId xmlns:a16="http://schemas.microsoft.com/office/drawing/2014/main" id="{7216E693-4D97-482E-9252-4D39BC4B5F35}"/>
              </a:ext>
            </a:extLst>
          </p:cNvPr>
          <p:cNvSpPr/>
          <p:nvPr/>
        </p:nvSpPr>
        <p:spPr>
          <a:xfrm>
            <a:off x="2812473" y="3881866"/>
            <a:ext cx="4284000" cy="396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Social Media</a:t>
            </a:r>
          </a:p>
        </p:txBody>
      </p:sp>
    </p:spTree>
    <p:extLst>
      <p:ext uri="{BB962C8B-B14F-4D97-AF65-F5344CB8AC3E}">
        <p14:creationId xmlns:p14="http://schemas.microsoft.com/office/powerpoint/2010/main" val="3304139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Strategic Map</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7261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6"/>
            <a:ext cx="10341459" cy="948286"/>
          </a:xfrm>
        </p:spPr>
        <p:txBody>
          <a:bodyPr/>
          <a:lstStyle/>
          <a:p>
            <a:r>
              <a:rPr lang="en-US" dirty="0"/>
              <a:t>Strategic Map</a:t>
            </a:r>
          </a:p>
        </p:txBody>
      </p:sp>
      <p:sp>
        <p:nvSpPr>
          <p:cNvPr id="3" name="Slide Number Placeholder 2"/>
          <p:cNvSpPr>
            <a:spLocks noGrp="1"/>
          </p:cNvSpPr>
          <p:nvPr>
            <p:ph type="sldNum" sz="quarter" idx="12"/>
          </p:nvPr>
        </p:nvSpPr>
        <p:spPr>
          <a:xfrm>
            <a:off x="0" y="-7235"/>
            <a:ext cx="381000" cy="365125"/>
          </a:xfrm>
        </p:spPr>
        <p:txBody>
          <a:bodyPr/>
          <a:lstStyle/>
          <a:p>
            <a:fld id="{5B5881EB-CE46-46FC-A494-FCD8ABFC15F5}" type="slidenum">
              <a:rPr lang="en-US" smtClean="0"/>
              <a:pPr/>
              <a:t>16</a:t>
            </a:fld>
            <a:endParaRPr lang="en-US" dirty="0"/>
          </a:p>
        </p:txBody>
      </p:sp>
      <p:graphicFrame>
        <p:nvGraphicFramePr>
          <p:cNvPr id="5" name="Chart 4">
            <a:extLst>
              <a:ext uri="{FF2B5EF4-FFF2-40B4-BE49-F238E27FC236}">
                <a16:creationId xmlns:a16="http://schemas.microsoft.com/office/drawing/2014/main" id="{0D5DFCE5-9C89-46BE-ABF0-FBC16BFE650E}"/>
              </a:ext>
            </a:extLst>
          </p:cNvPr>
          <p:cNvGraphicFramePr>
            <a:graphicFrameLocks/>
          </p:cNvGraphicFramePr>
          <p:nvPr>
            <p:extLst>
              <p:ext uri="{D42A27DB-BD31-4B8C-83A1-F6EECF244321}">
                <p14:modId xmlns:p14="http://schemas.microsoft.com/office/powerpoint/2010/main" val="837172110"/>
              </p:ext>
            </p:extLst>
          </p:nvPr>
        </p:nvGraphicFramePr>
        <p:xfrm>
          <a:off x="381000" y="1313412"/>
          <a:ext cx="11301484" cy="46506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1188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Firm Environment</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926183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Primary Value Chain</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601210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649028"/>
          </a:xfrm>
        </p:spPr>
        <p:txBody>
          <a:bodyPr>
            <a:normAutofit fontScale="90000"/>
          </a:bodyPr>
          <a:lstStyle/>
          <a:p>
            <a:r>
              <a:rPr lang="en-US" dirty="0"/>
              <a:t>Distribution</a:t>
            </a:r>
          </a:p>
        </p:txBody>
      </p:sp>
      <p:sp>
        <p:nvSpPr>
          <p:cNvPr id="3" name="Slide Number Placeholder 2"/>
          <p:cNvSpPr>
            <a:spLocks noGrp="1"/>
          </p:cNvSpPr>
          <p:nvPr>
            <p:ph type="sldNum" sz="quarter" idx="12"/>
          </p:nvPr>
        </p:nvSpPr>
        <p:spPr/>
        <p:txBody>
          <a:bodyPr/>
          <a:lstStyle/>
          <a:p>
            <a:fld id="{5B5881EB-CE46-46FC-A494-FCD8ABFC15F5}" type="slidenum">
              <a:rPr lang="en-US" smtClean="0"/>
              <a:pPr/>
              <a:t>19</a:t>
            </a:fld>
            <a:endParaRPr lang="en-US" dirty="0"/>
          </a:p>
        </p:txBody>
      </p:sp>
      <p:sp>
        <p:nvSpPr>
          <p:cNvPr id="4" name="Rectangle 3"/>
          <p:cNvSpPr/>
          <p:nvPr/>
        </p:nvSpPr>
        <p:spPr>
          <a:xfrm>
            <a:off x="448887" y="1014154"/>
            <a:ext cx="5318587" cy="4962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Distribution Logistics (Strength)</a:t>
            </a:r>
          </a:p>
          <a:p>
            <a:pPr marL="742950" lvl="1" indent="-285750">
              <a:buFont typeface="Arial" panose="020B0604020202020204" pitchFamily="34" charset="0"/>
              <a:buChar char="•"/>
            </a:pPr>
            <a:r>
              <a:rPr lang="en-CA" dirty="0"/>
              <a:t>The firm’s main supplier operates a large number of distribution centers in Florida and Texas </a:t>
            </a:r>
            <a:r>
              <a:rPr lang="mr-IN" dirty="0"/>
              <a:t>–</a:t>
            </a:r>
            <a:r>
              <a:rPr lang="en-CA" dirty="0"/>
              <a:t> its 2 main states of operations</a:t>
            </a:r>
          </a:p>
          <a:p>
            <a:pPr marL="285750" indent="-285750">
              <a:buFont typeface="Arial" panose="020B0604020202020204" pitchFamily="34" charset="0"/>
              <a:buChar char="•"/>
            </a:pPr>
            <a:endParaRPr lang="en-CA" b="1" dirty="0"/>
          </a:p>
          <a:p>
            <a:endParaRPr lang="en-CA" b="1" dirty="0"/>
          </a:p>
          <a:p>
            <a:r>
              <a:rPr lang="en-CA" b="1" dirty="0"/>
              <a:t>Supplier Relation (Weakness)</a:t>
            </a:r>
          </a:p>
          <a:p>
            <a:pPr marL="742950" lvl="1" indent="-285750">
              <a:buFont typeface="Arial" panose="020B0604020202020204" pitchFamily="34" charset="0"/>
              <a:buChar char="•"/>
            </a:pPr>
            <a:r>
              <a:rPr lang="en-CA" dirty="0"/>
              <a:t>With Fiesta consolidating its supplier to Performance Food Group, the firm has increased its dependence on one supplier</a:t>
            </a:r>
          </a:p>
          <a:p>
            <a:r>
              <a:rPr lang="en-CA" b="1" dirty="0"/>
              <a:t> </a:t>
            </a:r>
            <a:endParaRPr lang="en-CA" dirty="0"/>
          </a:p>
        </p:txBody>
      </p:sp>
      <p:pic>
        <p:nvPicPr>
          <p:cNvPr id="5" name="Picture 4" descr="../Desktop/Screen%20Shot%202018-10-01%20at%209.14.35%20PM.png"/>
          <p:cNvPicPr/>
          <p:nvPr/>
        </p:nvPicPr>
        <p:blipFill>
          <a:blip r:embed="rId2">
            <a:extLst>
              <a:ext uri="{28A0092B-C50C-407E-A947-70E740481C1C}">
                <a14:useLocalDpi xmlns:a14="http://schemas.microsoft.com/office/drawing/2010/main" val="0"/>
              </a:ext>
            </a:extLst>
          </a:blip>
          <a:srcRect/>
          <a:stretch>
            <a:fillRect/>
          </a:stretch>
        </p:blipFill>
        <p:spPr bwMode="auto">
          <a:xfrm>
            <a:off x="5534526" y="1014154"/>
            <a:ext cx="6227983" cy="3750351"/>
          </a:xfrm>
          <a:prstGeom prst="rect">
            <a:avLst/>
          </a:prstGeom>
          <a:noFill/>
          <a:ln>
            <a:noFill/>
          </a:ln>
        </p:spPr>
      </p:pic>
    </p:spTree>
    <p:extLst>
      <p:ext uri="{BB962C8B-B14F-4D97-AF65-F5344CB8AC3E}">
        <p14:creationId xmlns:p14="http://schemas.microsoft.com/office/powerpoint/2010/main" val="204595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07" y="175327"/>
            <a:ext cx="10219852" cy="1042681"/>
          </a:xfrm>
        </p:spPr>
        <p:txBody>
          <a:bodyPr/>
          <a:lstStyle/>
          <a:p>
            <a:r>
              <a:rPr lang="en-US" dirty="0"/>
              <a:t>History of Fiesta Restaurant Group Inc.</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a:t>
            </a:fld>
            <a:endParaRPr lang="en-US" dirty="0"/>
          </a:p>
        </p:txBody>
      </p:sp>
      <p:sp>
        <p:nvSpPr>
          <p:cNvPr id="7" name="Oval 6"/>
          <p:cNvSpPr/>
          <p:nvPr/>
        </p:nvSpPr>
        <p:spPr>
          <a:xfrm>
            <a:off x="3347287" y="1517412"/>
            <a:ext cx="1866378" cy="191472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39004" y="3895595"/>
            <a:ext cx="1866378" cy="194587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707671" y="1517410"/>
            <a:ext cx="1866378" cy="191472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206679" y="3651336"/>
            <a:ext cx="11536471" cy="25052"/>
          </a:xfrm>
          <a:prstGeom prst="straightConnector1">
            <a:avLst/>
          </a:prstGeom>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38200" y="3172401"/>
            <a:ext cx="977030" cy="369332"/>
          </a:xfrm>
          <a:prstGeom prst="rect">
            <a:avLst/>
          </a:prstGeom>
          <a:noFill/>
        </p:spPr>
        <p:txBody>
          <a:bodyPr wrap="square" rtlCol="0">
            <a:spAutoFit/>
          </a:bodyPr>
          <a:lstStyle/>
          <a:p>
            <a:pPr algn="ctr"/>
            <a:r>
              <a:rPr lang="en-US" b="1" dirty="0"/>
              <a:t>1978</a:t>
            </a:r>
          </a:p>
        </p:txBody>
      </p:sp>
      <p:sp>
        <p:nvSpPr>
          <p:cNvPr id="12" name="TextBox 11"/>
          <p:cNvSpPr txBox="1"/>
          <p:nvPr/>
        </p:nvSpPr>
        <p:spPr>
          <a:xfrm>
            <a:off x="3791961" y="3876410"/>
            <a:ext cx="977030" cy="369332"/>
          </a:xfrm>
          <a:prstGeom prst="rect">
            <a:avLst/>
          </a:prstGeom>
          <a:noFill/>
        </p:spPr>
        <p:txBody>
          <a:bodyPr wrap="square" rtlCol="0">
            <a:spAutoFit/>
          </a:bodyPr>
          <a:lstStyle/>
          <a:p>
            <a:pPr algn="ctr"/>
            <a:r>
              <a:rPr lang="en-US" b="1" dirty="0"/>
              <a:t>1988</a:t>
            </a:r>
          </a:p>
        </p:txBody>
      </p:sp>
      <p:sp>
        <p:nvSpPr>
          <p:cNvPr id="15" name="TextBox 14"/>
          <p:cNvSpPr txBox="1"/>
          <p:nvPr/>
        </p:nvSpPr>
        <p:spPr>
          <a:xfrm>
            <a:off x="7183678" y="3172399"/>
            <a:ext cx="977030" cy="369332"/>
          </a:xfrm>
          <a:prstGeom prst="rect">
            <a:avLst/>
          </a:prstGeom>
          <a:noFill/>
        </p:spPr>
        <p:txBody>
          <a:bodyPr wrap="square" rtlCol="0">
            <a:spAutoFit/>
          </a:bodyPr>
          <a:lstStyle/>
          <a:p>
            <a:pPr algn="ctr"/>
            <a:r>
              <a:rPr lang="en-US" b="1" dirty="0"/>
              <a:t>2011</a:t>
            </a:r>
          </a:p>
        </p:txBody>
      </p:sp>
      <p:sp>
        <p:nvSpPr>
          <p:cNvPr id="17" name="TextBox 16"/>
          <p:cNvSpPr txBox="1"/>
          <p:nvPr/>
        </p:nvSpPr>
        <p:spPr>
          <a:xfrm>
            <a:off x="10152345" y="3876409"/>
            <a:ext cx="977030" cy="369332"/>
          </a:xfrm>
          <a:prstGeom prst="rect">
            <a:avLst/>
          </a:prstGeom>
          <a:noFill/>
        </p:spPr>
        <p:txBody>
          <a:bodyPr wrap="square" rtlCol="0">
            <a:spAutoFit/>
          </a:bodyPr>
          <a:lstStyle/>
          <a:p>
            <a:pPr algn="ctr"/>
            <a:r>
              <a:rPr lang="en-US" b="1" dirty="0"/>
              <a:t>2018</a:t>
            </a:r>
          </a:p>
        </p:txBody>
      </p:sp>
      <p:cxnSp>
        <p:nvCxnSpPr>
          <p:cNvPr id="18" name="Straight Connector 17"/>
          <p:cNvCxnSpPr/>
          <p:nvPr/>
        </p:nvCxnSpPr>
        <p:spPr>
          <a:xfrm>
            <a:off x="1326715" y="3443025"/>
            <a:ext cx="0" cy="46672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80476" y="3443026"/>
            <a:ext cx="0" cy="46672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674933" y="3443024"/>
            <a:ext cx="0" cy="46672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640860" y="3449287"/>
            <a:ext cx="0" cy="46672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6" name="Picture 25" descr="A house that has a sign on the side of a building&#10;&#10;Description automatically generated">
            <a:extLst>
              <a:ext uri="{FF2B5EF4-FFF2-40B4-BE49-F238E27FC236}">
                <a16:creationId xmlns:a16="http://schemas.microsoft.com/office/drawing/2014/main" id="{97A697BD-8F03-4396-8E4A-CD249D407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75" y="3959854"/>
            <a:ext cx="1866379" cy="1831507"/>
          </a:xfrm>
          <a:prstGeom prst="ellipse">
            <a:avLst/>
          </a:prstGeom>
          <a:ln w="76200">
            <a:solidFill>
              <a:schemeClr val="tx1"/>
            </a:solidFill>
          </a:ln>
          <a:effectLst>
            <a:softEdge rad="112500"/>
          </a:effectLst>
        </p:spPr>
      </p:pic>
      <p:sp>
        <p:nvSpPr>
          <p:cNvPr id="6" name="Oval 5"/>
          <p:cNvSpPr/>
          <p:nvPr/>
        </p:nvSpPr>
        <p:spPr>
          <a:xfrm>
            <a:off x="375781" y="3895595"/>
            <a:ext cx="1866378" cy="194587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erson standing in front of a building&#10;&#10;Description automatically generated">
            <a:extLst>
              <a:ext uri="{FF2B5EF4-FFF2-40B4-BE49-F238E27FC236}">
                <a16:creationId xmlns:a16="http://schemas.microsoft.com/office/drawing/2014/main" id="{EB6C8276-27F0-445D-B0DC-B3BC3E5B43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287" y="1520431"/>
            <a:ext cx="1866378" cy="1908569"/>
          </a:xfrm>
          <a:prstGeom prst="ellipse">
            <a:avLst/>
          </a:prstGeom>
          <a:ln w="76200">
            <a:solidFill>
              <a:schemeClr val="tx1"/>
            </a:solidFill>
          </a:ln>
          <a:effectLst>
            <a:softEdge rad="112500"/>
          </a:effectLst>
        </p:spPr>
      </p:pic>
      <p:pic>
        <p:nvPicPr>
          <p:cNvPr id="34" name="Picture 33" descr="A close up of a sign&#10;&#10;Description automatically generated">
            <a:extLst>
              <a:ext uri="{FF2B5EF4-FFF2-40B4-BE49-F238E27FC236}">
                <a16:creationId xmlns:a16="http://schemas.microsoft.com/office/drawing/2014/main" id="{5A8B1469-7C41-40CD-BFC6-69C2DD2D46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341" y="3959853"/>
            <a:ext cx="1178221" cy="1701875"/>
          </a:xfrm>
          <a:prstGeom prst="rect">
            <a:avLst/>
          </a:prstGeom>
        </p:spPr>
      </p:pic>
      <p:pic>
        <p:nvPicPr>
          <p:cNvPr id="36" name="Picture 35" descr="A close up of a sign&#10;&#10;Description automatically generated">
            <a:extLst>
              <a:ext uri="{FF2B5EF4-FFF2-40B4-BE49-F238E27FC236}">
                <a16:creationId xmlns:a16="http://schemas.microsoft.com/office/drawing/2014/main" id="{C7739A31-E67D-4289-86E0-1A121CAFD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5749" y="1531193"/>
            <a:ext cx="1888300" cy="1887041"/>
          </a:xfrm>
          <a:prstGeom prst="ellipse">
            <a:avLst/>
          </a:prstGeom>
          <a:ln w="76200">
            <a:solidFill>
              <a:schemeClr val="tx1"/>
            </a:solidFill>
          </a:ln>
          <a:effectLst>
            <a:softEdge rad="112500"/>
          </a:effectLst>
        </p:spPr>
      </p:pic>
      <p:sp>
        <p:nvSpPr>
          <p:cNvPr id="37" name="Rectangle: Rounded Corners 36">
            <a:extLst>
              <a:ext uri="{FF2B5EF4-FFF2-40B4-BE49-F238E27FC236}">
                <a16:creationId xmlns:a16="http://schemas.microsoft.com/office/drawing/2014/main" id="{8471397A-136C-426B-A3E3-7A4176C98D32}"/>
              </a:ext>
            </a:extLst>
          </p:cNvPr>
          <p:cNvSpPr/>
          <p:nvPr/>
        </p:nvSpPr>
        <p:spPr>
          <a:xfrm>
            <a:off x="577241" y="2146211"/>
            <a:ext cx="1451453" cy="9251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Taco Cabana Founded</a:t>
            </a:r>
          </a:p>
        </p:txBody>
      </p:sp>
      <p:sp>
        <p:nvSpPr>
          <p:cNvPr id="38" name="Rectangle: Rounded Corners 37">
            <a:extLst>
              <a:ext uri="{FF2B5EF4-FFF2-40B4-BE49-F238E27FC236}">
                <a16:creationId xmlns:a16="http://schemas.microsoft.com/office/drawing/2014/main" id="{DD8312FC-7420-40FD-A603-118A9D79F507}"/>
              </a:ext>
            </a:extLst>
          </p:cNvPr>
          <p:cNvSpPr/>
          <p:nvPr/>
        </p:nvSpPr>
        <p:spPr>
          <a:xfrm>
            <a:off x="3554749" y="4256349"/>
            <a:ext cx="1451453" cy="9251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Pollo Tropical Founded</a:t>
            </a:r>
          </a:p>
        </p:txBody>
      </p:sp>
      <p:sp>
        <p:nvSpPr>
          <p:cNvPr id="41" name="Rectangle: Rounded Corners 40">
            <a:extLst>
              <a:ext uri="{FF2B5EF4-FFF2-40B4-BE49-F238E27FC236}">
                <a16:creationId xmlns:a16="http://schemas.microsoft.com/office/drawing/2014/main" id="{479D1CEC-375B-4126-8A2C-2FFCC923696D}"/>
              </a:ext>
            </a:extLst>
          </p:cNvPr>
          <p:cNvSpPr/>
          <p:nvPr/>
        </p:nvSpPr>
        <p:spPr>
          <a:xfrm>
            <a:off x="6738706" y="1451110"/>
            <a:ext cx="1866378" cy="14313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Fiesta Restaurant Group Bought Taco Cabana &amp; Pollo Tropical</a:t>
            </a:r>
          </a:p>
        </p:txBody>
      </p:sp>
      <p:sp>
        <p:nvSpPr>
          <p:cNvPr id="42" name="Rectangle: Rounded Corners 41">
            <a:extLst>
              <a:ext uri="{FF2B5EF4-FFF2-40B4-BE49-F238E27FC236}">
                <a16:creationId xmlns:a16="http://schemas.microsoft.com/office/drawing/2014/main" id="{E7A1379E-9FBF-4BD8-847A-F50F151E82F6}"/>
              </a:ext>
            </a:extLst>
          </p:cNvPr>
          <p:cNvSpPr/>
          <p:nvPr/>
        </p:nvSpPr>
        <p:spPr>
          <a:xfrm>
            <a:off x="9996732" y="4445304"/>
            <a:ext cx="1451453" cy="11125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Today …</a:t>
            </a:r>
          </a:p>
        </p:txBody>
      </p:sp>
    </p:spTree>
    <p:extLst>
      <p:ext uri="{BB962C8B-B14F-4D97-AF65-F5344CB8AC3E}">
        <p14:creationId xmlns:p14="http://schemas.microsoft.com/office/powerpoint/2010/main" val="108395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657340"/>
          </a:xfrm>
        </p:spPr>
        <p:txBody>
          <a:bodyPr>
            <a:normAutofit fontScale="90000"/>
          </a:bodyPr>
          <a:lstStyle/>
          <a:p>
            <a:r>
              <a:rPr lang="en-US" dirty="0"/>
              <a:t>Marketing and Sales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20</a:t>
            </a:fld>
            <a:endParaRPr lang="en-US" dirty="0"/>
          </a:p>
        </p:txBody>
      </p:sp>
      <p:sp>
        <p:nvSpPr>
          <p:cNvPr id="4" name="Rectangle 3"/>
          <p:cNvSpPr/>
          <p:nvPr/>
        </p:nvSpPr>
        <p:spPr>
          <a:xfrm>
            <a:off x="448887" y="1014154"/>
            <a:ext cx="5056331" cy="3175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Sales (Strength) </a:t>
            </a:r>
            <a:endParaRPr lang="en-CA" b="1" dirty="0"/>
          </a:p>
          <a:p>
            <a:pPr marL="742950" lvl="1" indent="-285750">
              <a:buFont typeface="Arial" panose="020B0604020202020204" pitchFamily="34" charset="0"/>
              <a:buChar char="•"/>
            </a:pPr>
            <a:r>
              <a:rPr lang="en-CA" dirty="0"/>
              <a:t>Firms significant strength in revenues showcased by growth </a:t>
            </a:r>
            <a:r>
              <a:rPr lang="mr-IN" dirty="0"/>
              <a:t>–</a:t>
            </a:r>
            <a:r>
              <a:rPr lang="en-CA" dirty="0"/>
              <a:t> despite lack of marketing</a:t>
            </a:r>
          </a:p>
          <a:p>
            <a:pPr marL="742950" lvl="1" indent="-285750">
              <a:buFont typeface="Arial" panose="020B0604020202020204" pitchFamily="34" charset="0"/>
              <a:buChar char="•"/>
            </a:pPr>
            <a:r>
              <a:rPr lang="en-CA" dirty="0"/>
              <a:t>Drop in 2017 attributed to significant store closures from Hurricanes Irma and Harvey</a:t>
            </a:r>
            <a:endParaRPr lang="en-CA" b="1" dirty="0"/>
          </a:p>
          <a:p>
            <a:r>
              <a:rPr lang="en-CA" b="1" dirty="0"/>
              <a:t>Market Share (Weakness)</a:t>
            </a:r>
          </a:p>
          <a:p>
            <a:pPr marL="742950" lvl="1" indent="-285750">
              <a:buFont typeface="Arial" panose="020B0604020202020204" pitchFamily="34" charset="0"/>
              <a:buChar char="•"/>
            </a:pPr>
            <a:r>
              <a:rPr lang="en-CA" dirty="0"/>
              <a:t>Firm currently has a low market share, which is as a result of the firm not operating in a significant number of states compared to some multinational competitors</a:t>
            </a:r>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p:txBody>
      </p:sp>
      <p:pic>
        <p:nvPicPr>
          <p:cNvPr id="7" name="Picture 6">
            <a:extLst>
              <a:ext uri="{FF2B5EF4-FFF2-40B4-BE49-F238E27FC236}">
                <a16:creationId xmlns:a16="http://schemas.microsoft.com/office/drawing/2014/main" id="{D8A0077F-331A-489D-96C2-541587B958A9}"/>
              </a:ext>
            </a:extLst>
          </p:cNvPr>
          <p:cNvPicPr>
            <a:picLocks noChangeAspect="1"/>
          </p:cNvPicPr>
          <p:nvPr/>
        </p:nvPicPr>
        <p:blipFill>
          <a:blip r:embed="rId3"/>
          <a:stretch>
            <a:fillRect/>
          </a:stretch>
        </p:blipFill>
        <p:spPr>
          <a:xfrm>
            <a:off x="5505218" y="793973"/>
            <a:ext cx="6273328" cy="3175709"/>
          </a:xfrm>
          <a:prstGeom prst="rect">
            <a:avLst/>
          </a:prstGeom>
        </p:spPr>
      </p:pic>
      <p:grpSp>
        <p:nvGrpSpPr>
          <p:cNvPr id="20" name="Group 19">
            <a:extLst>
              <a:ext uri="{FF2B5EF4-FFF2-40B4-BE49-F238E27FC236}">
                <a16:creationId xmlns:a16="http://schemas.microsoft.com/office/drawing/2014/main" id="{01F5BEEE-E25E-448B-BC31-01879A5D816F}"/>
              </a:ext>
            </a:extLst>
          </p:cNvPr>
          <p:cNvGrpSpPr/>
          <p:nvPr/>
        </p:nvGrpSpPr>
        <p:grpSpPr>
          <a:xfrm>
            <a:off x="376099" y="4189863"/>
            <a:ext cx="11402447" cy="1874163"/>
            <a:chOff x="376099" y="4189863"/>
            <a:chExt cx="9750540" cy="1874163"/>
          </a:xfrm>
        </p:grpSpPr>
        <p:grpSp>
          <p:nvGrpSpPr>
            <p:cNvPr id="8" name="Group 7">
              <a:extLst>
                <a:ext uri="{FF2B5EF4-FFF2-40B4-BE49-F238E27FC236}">
                  <a16:creationId xmlns:a16="http://schemas.microsoft.com/office/drawing/2014/main" id="{FE6A3224-B608-4CCF-AA19-50747AB0949D}"/>
                </a:ext>
              </a:extLst>
            </p:cNvPr>
            <p:cNvGrpSpPr/>
            <p:nvPr/>
          </p:nvGrpSpPr>
          <p:grpSpPr>
            <a:xfrm>
              <a:off x="376099" y="4195002"/>
              <a:ext cx="7311468" cy="1869024"/>
              <a:chOff x="0" y="0"/>
              <a:chExt cx="10856100" cy="3240000"/>
            </a:xfrm>
            <a:noFill/>
          </p:grpSpPr>
          <p:graphicFrame>
            <p:nvGraphicFramePr>
              <p:cNvPr id="9" name="Chart 8">
                <a:extLst>
                  <a:ext uri="{FF2B5EF4-FFF2-40B4-BE49-F238E27FC236}">
                    <a16:creationId xmlns:a16="http://schemas.microsoft.com/office/drawing/2014/main" id="{E8DFBAE4-433D-48D2-8175-F1E734071853}"/>
                  </a:ext>
                </a:extLst>
              </p:cNvPr>
              <p:cNvGraphicFramePr/>
              <p:nvPr/>
            </p:nvGraphicFramePr>
            <p:xfrm>
              <a:off x="0" y="0"/>
              <a:ext cx="3960000" cy="32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1173352F-A63E-43A3-AB56-9618818B646C}"/>
                  </a:ext>
                </a:extLst>
              </p:cNvPr>
              <p:cNvGraphicFramePr>
                <a:graphicFrameLocks/>
              </p:cNvGraphicFramePr>
              <p:nvPr/>
            </p:nvGraphicFramePr>
            <p:xfrm>
              <a:off x="3467100" y="0"/>
              <a:ext cx="3960000" cy="32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a:extLst>
                  <a:ext uri="{FF2B5EF4-FFF2-40B4-BE49-F238E27FC236}">
                    <a16:creationId xmlns:a16="http://schemas.microsoft.com/office/drawing/2014/main" id="{FD9572D7-3B89-4DEA-B450-EF990F953125}"/>
                  </a:ext>
                </a:extLst>
              </p:cNvPr>
              <p:cNvGraphicFramePr>
                <a:graphicFrameLocks/>
              </p:cNvGraphicFramePr>
              <p:nvPr>
                <p:extLst>
                  <p:ext uri="{D42A27DB-BD31-4B8C-83A1-F6EECF244321}">
                    <p14:modId xmlns:p14="http://schemas.microsoft.com/office/powerpoint/2010/main" val="1029811269"/>
                  </p:ext>
                </p:extLst>
              </p:nvPr>
            </p:nvGraphicFramePr>
            <p:xfrm>
              <a:off x="6896100" y="0"/>
              <a:ext cx="3960000" cy="3240000"/>
            </p:xfrm>
            <a:graphic>
              <a:graphicData uri="http://schemas.openxmlformats.org/drawingml/2006/chart">
                <c:chart xmlns:c="http://schemas.openxmlformats.org/drawingml/2006/chart" xmlns:r="http://schemas.openxmlformats.org/officeDocument/2006/relationships" r:id="rId6"/>
              </a:graphicData>
            </a:graphic>
          </p:graphicFrame>
        </p:grpSp>
        <p:pic>
          <p:nvPicPr>
            <p:cNvPr id="15" name="Picture 14">
              <a:extLst>
                <a:ext uri="{FF2B5EF4-FFF2-40B4-BE49-F238E27FC236}">
                  <a16:creationId xmlns:a16="http://schemas.microsoft.com/office/drawing/2014/main" id="{BC6C4DB0-2B0B-497E-9774-6C0B461CAD64}"/>
                </a:ext>
              </a:extLst>
            </p:cNvPr>
            <p:cNvPicPr>
              <a:picLocks noChangeAspect="1"/>
            </p:cNvPicPr>
            <p:nvPr/>
          </p:nvPicPr>
          <p:blipFill>
            <a:blip r:embed="rId7"/>
            <a:stretch>
              <a:fillRect/>
            </a:stretch>
          </p:blipFill>
          <p:spPr>
            <a:xfrm>
              <a:off x="7687567" y="4189863"/>
              <a:ext cx="2439072" cy="1869024"/>
            </a:xfrm>
            <a:prstGeom prst="rect">
              <a:avLst/>
            </a:prstGeom>
          </p:spPr>
        </p:pic>
        <p:sp>
          <p:nvSpPr>
            <p:cNvPr id="17" name="TextBox 16">
              <a:extLst>
                <a:ext uri="{FF2B5EF4-FFF2-40B4-BE49-F238E27FC236}">
                  <a16:creationId xmlns:a16="http://schemas.microsoft.com/office/drawing/2014/main" id="{063874C4-BBF1-4121-9997-144A3EA28754}"/>
                </a:ext>
              </a:extLst>
            </p:cNvPr>
            <p:cNvSpPr txBox="1"/>
            <p:nvPr/>
          </p:nvSpPr>
          <p:spPr>
            <a:xfrm>
              <a:off x="1326724" y="5474514"/>
              <a:ext cx="914400" cy="369332"/>
            </a:xfrm>
            <a:prstGeom prst="rect">
              <a:avLst/>
            </a:prstGeom>
            <a:noFill/>
          </p:spPr>
          <p:txBody>
            <a:bodyPr wrap="square" rtlCol="0">
              <a:spAutoFit/>
            </a:bodyPr>
            <a:lstStyle/>
            <a:p>
              <a:r>
                <a:rPr lang="en-CA" b="1" dirty="0">
                  <a:solidFill>
                    <a:schemeClr val="bg1"/>
                  </a:solidFill>
                </a:rPr>
                <a:t>94.2%</a:t>
              </a:r>
            </a:p>
          </p:txBody>
        </p:sp>
        <p:sp>
          <p:nvSpPr>
            <p:cNvPr id="18" name="TextBox 17">
              <a:extLst>
                <a:ext uri="{FF2B5EF4-FFF2-40B4-BE49-F238E27FC236}">
                  <a16:creationId xmlns:a16="http://schemas.microsoft.com/office/drawing/2014/main" id="{B3D78575-EC2C-44AF-AFD0-8B12254B2F38}"/>
                </a:ext>
              </a:extLst>
            </p:cNvPr>
            <p:cNvSpPr txBox="1"/>
            <p:nvPr/>
          </p:nvSpPr>
          <p:spPr>
            <a:xfrm>
              <a:off x="3661779" y="5474514"/>
              <a:ext cx="914400" cy="369332"/>
            </a:xfrm>
            <a:prstGeom prst="rect">
              <a:avLst/>
            </a:prstGeom>
            <a:noFill/>
          </p:spPr>
          <p:txBody>
            <a:bodyPr wrap="square" rtlCol="0">
              <a:spAutoFit/>
            </a:bodyPr>
            <a:lstStyle/>
            <a:p>
              <a:r>
                <a:rPr lang="en-CA" b="1" dirty="0">
                  <a:solidFill>
                    <a:schemeClr val="bg1"/>
                  </a:solidFill>
                </a:rPr>
                <a:t>94.0%</a:t>
              </a:r>
            </a:p>
          </p:txBody>
        </p:sp>
        <p:sp>
          <p:nvSpPr>
            <p:cNvPr id="19" name="TextBox 18">
              <a:extLst>
                <a:ext uri="{FF2B5EF4-FFF2-40B4-BE49-F238E27FC236}">
                  <a16:creationId xmlns:a16="http://schemas.microsoft.com/office/drawing/2014/main" id="{E9883218-7093-4575-9F71-144A57DFDA2F}"/>
                </a:ext>
              </a:extLst>
            </p:cNvPr>
            <p:cNvSpPr txBox="1"/>
            <p:nvPr/>
          </p:nvSpPr>
          <p:spPr>
            <a:xfrm>
              <a:off x="6000472" y="5474514"/>
              <a:ext cx="914400" cy="369332"/>
            </a:xfrm>
            <a:prstGeom prst="rect">
              <a:avLst/>
            </a:prstGeom>
            <a:noFill/>
          </p:spPr>
          <p:txBody>
            <a:bodyPr wrap="square" rtlCol="0">
              <a:spAutoFit/>
            </a:bodyPr>
            <a:lstStyle/>
            <a:p>
              <a:r>
                <a:rPr lang="en-CA" b="1" dirty="0">
                  <a:solidFill>
                    <a:schemeClr val="bg1"/>
                  </a:solidFill>
                </a:rPr>
                <a:t>94.0%</a:t>
              </a:r>
            </a:p>
          </p:txBody>
        </p:sp>
      </p:grpSp>
    </p:spTree>
    <p:extLst>
      <p:ext uri="{BB962C8B-B14F-4D97-AF65-F5344CB8AC3E}">
        <p14:creationId xmlns:p14="http://schemas.microsoft.com/office/powerpoint/2010/main" val="216994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657340"/>
          </a:xfrm>
        </p:spPr>
        <p:txBody>
          <a:bodyPr>
            <a:normAutofit fontScale="90000"/>
          </a:bodyPr>
          <a:lstStyle/>
          <a:p>
            <a:r>
              <a:rPr lang="en-US" dirty="0"/>
              <a:t>Marketing and Sales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21</a:t>
            </a:fld>
            <a:endParaRPr lang="en-US" dirty="0"/>
          </a:p>
        </p:txBody>
      </p:sp>
      <p:sp>
        <p:nvSpPr>
          <p:cNvPr id="4" name="Rectangle 3"/>
          <p:cNvSpPr/>
          <p:nvPr/>
        </p:nvSpPr>
        <p:spPr>
          <a:xfrm>
            <a:off x="204128" y="1014155"/>
            <a:ext cx="5343041" cy="1183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Social Media (Weakness)</a:t>
            </a:r>
          </a:p>
          <a:p>
            <a:pPr marL="742950" lvl="1" indent="-285750">
              <a:buFont typeface="Arial" panose="020B0604020202020204" pitchFamily="34" charset="0"/>
              <a:buChar char="•"/>
            </a:pPr>
            <a:r>
              <a:rPr lang="en-CA" dirty="0"/>
              <a:t>Firm lacks a significant social media presence, especially with the leading network (Instagram)</a:t>
            </a:r>
            <a:endParaRPr lang="en-CA" b="1" dirty="0"/>
          </a:p>
          <a:p>
            <a:pPr marL="285750" indent="-285750">
              <a:buFont typeface="Arial" panose="020B0604020202020204" pitchFamily="34" charset="0"/>
              <a:buChar char="•"/>
            </a:pPr>
            <a:endParaRPr lang="en-CA" b="1" dirty="0"/>
          </a:p>
          <a:p>
            <a:pPr marL="742950" lvl="1" indent="-285750">
              <a:buFont typeface="Arial" panose="020B0604020202020204" pitchFamily="34" charset="0"/>
              <a:buChar char="•"/>
            </a:pPr>
            <a:endParaRPr lang="en-CA" b="1" dirty="0"/>
          </a:p>
        </p:txBody>
      </p:sp>
      <p:graphicFrame>
        <p:nvGraphicFramePr>
          <p:cNvPr id="7" name="Chart 6">
            <a:extLst>
              <a:ext uri="{FF2B5EF4-FFF2-40B4-BE49-F238E27FC236}">
                <a16:creationId xmlns:a16="http://schemas.microsoft.com/office/drawing/2014/main" id="{201D3375-4587-461E-95A9-CA1E2F5C2169}"/>
              </a:ext>
            </a:extLst>
          </p:cNvPr>
          <p:cNvGraphicFramePr/>
          <p:nvPr>
            <p:extLst>
              <p:ext uri="{D42A27DB-BD31-4B8C-83A1-F6EECF244321}">
                <p14:modId xmlns:p14="http://schemas.microsoft.com/office/powerpoint/2010/main" val="464676973"/>
              </p:ext>
            </p:extLst>
          </p:nvPr>
        </p:nvGraphicFramePr>
        <p:xfrm>
          <a:off x="204128" y="2197290"/>
          <a:ext cx="5343042" cy="37795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919763B5-2D22-4653-8F6A-0378473A1970}"/>
              </a:ext>
            </a:extLst>
          </p:cNvPr>
          <p:cNvGraphicFramePr/>
          <p:nvPr>
            <p:extLst>
              <p:ext uri="{D42A27DB-BD31-4B8C-83A1-F6EECF244321}">
                <p14:modId xmlns:p14="http://schemas.microsoft.com/office/powerpoint/2010/main" val="1230136753"/>
              </p:ext>
            </p:extLst>
          </p:nvPr>
        </p:nvGraphicFramePr>
        <p:xfrm>
          <a:off x="5891870" y="2197290"/>
          <a:ext cx="6096001" cy="3779561"/>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03B618EB-68F8-404B-8DBF-D4D5A4EB0CBC}"/>
              </a:ext>
            </a:extLst>
          </p:cNvPr>
          <p:cNvSpPr/>
          <p:nvPr/>
        </p:nvSpPr>
        <p:spPr>
          <a:xfrm>
            <a:off x="5891869" y="1022466"/>
            <a:ext cx="6096001" cy="923330"/>
          </a:xfrm>
          <a:prstGeom prst="rect">
            <a:avLst/>
          </a:prstGeom>
        </p:spPr>
        <p:txBody>
          <a:bodyPr wrap="square">
            <a:spAutoFit/>
          </a:bodyPr>
          <a:lstStyle/>
          <a:p>
            <a:r>
              <a:rPr lang="en-US" b="1" dirty="0"/>
              <a:t>Search Trends and Exposure (Weakness) </a:t>
            </a:r>
          </a:p>
          <a:p>
            <a:pPr marL="742950" lvl="1" indent="-285750">
              <a:buFont typeface="Arial" panose="020B0604020202020204" pitchFamily="34" charset="0"/>
              <a:buChar char="•"/>
            </a:pPr>
            <a:r>
              <a:rPr lang="en-US" dirty="0"/>
              <a:t>Firm does not have significant search traffic for its two brands, which indicates reduced recognition</a:t>
            </a:r>
            <a:endParaRPr lang="en-CA" dirty="0"/>
          </a:p>
        </p:txBody>
      </p:sp>
    </p:spTree>
    <p:extLst>
      <p:ext uri="{BB962C8B-B14F-4D97-AF65-F5344CB8AC3E}">
        <p14:creationId xmlns:p14="http://schemas.microsoft.com/office/powerpoint/2010/main" val="271863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715530"/>
          </a:xfrm>
        </p:spPr>
        <p:txBody>
          <a:bodyPr/>
          <a:lstStyle/>
          <a:p>
            <a:r>
              <a:rPr lang="en-US" dirty="0"/>
              <a:t>Operations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22</a:t>
            </a:fld>
            <a:endParaRPr lang="en-US" dirty="0"/>
          </a:p>
        </p:txBody>
      </p:sp>
      <p:sp>
        <p:nvSpPr>
          <p:cNvPr id="4" name="Rectangle 3"/>
          <p:cNvSpPr/>
          <p:nvPr/>
        </p:nvSpPr>
        <p:spPr>
          <a:xfrm>
            <a:off x="448887" y="1080657"/>
            <a:ext cx="6552414" cy="2348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Restaurant Locations (Weakness)</a:t>
            </a:r>
          </a:p>
          <a:p>
            <a:pPr marL="742950" lvl="1" indent="-285750">
              <a:buFont typeface="Arial" panose="020B0604020202020204" pitchFamily="34" charset="0"/>
              <a:buChar char="•"/>
            </a:pPr>
            <a:r>
              <a:rPr lang="en-US" dirty="0"/>
              <a:t>Firm operates mostly in Texas (Red for Taco Cabana) and Florida (Blue for </a:t>
            </a:r>
            <a:r>
              <a:rPr lang="en-US" dirty="0" err="1"/>
              <a:t>Pollo</a:t>
            </a:r>
            <a:r>
              <a:rPr lang="en-US" dirty="0"/>
              <a:t> Tropical)</a:t>
            </a:r>
          </a:p>
          <a:p>
            <a:endParaRPr lang="en-US" b="1" dirty="0"/>
          </a:p>
          <a:p>
            <a:r>
              <a:rPr lang="en-US" b="1" dirty="0"/>
              <a:t>Profitability (Weakness)</a:t>
            </a:r>
            <a:r>
              <a:rPr lang="en-CA" b="1" dirty="0"/>
              <a:t> </a:t>
            </a:r>
          </a:p>
          <a:p>
            <a:pPr marL="742950" lvl="1" indent="-285750">
              <a:buFont typeface="Arial" panose="020B0604020202020204" pitchFamily="34" charset="0"/>
              <a:buChar char="•"/>
            </a:pPr>
            <a:r>
              <a:rPr lang="en-CA" dirty="0"/>
              <a:t>Firm value still fluctuating at a similar amount from prior years which is well below some significant competitors</a:t>
            </a:r>
          </a:p>
          <a:p>
            <a:endParaRPr lang="en-CA" b="1" dirty="0"/>
          </a:p>
          <a:p>
            <a:endParaRPr lang="en-CA" b="1" dirty="0"/>
          </a:p>
        </p:txBody>
      </p:sp>
      <p:pic>
        <p:nvPicPr>
          <p:cNvPr id="5" name="Picture 4"/>
          <p:cNvPicPr/>
          <p:nvPr/>
        </p:nvPicPr>
        <p:blipFill>
          <a:blip r:embed="rId2"/>
          <a:stretch>
            <a:fillRect/>
          </a:stretch>
        </p:blipFill>
        <p:spPr>
          <a:xfrm>
            <a:off x="6784001" y="859057"/>
            <a:ext cx="5036116" cy="2569943"/>
          </a:xfrm>
          <a:prstGeom prst="rect">
            <a:avLst/>
          </a:prstGeom>
        </p:spPr>
      </p:pic>
      <p:pic>
        <p:nvPicPr>
          <p:cNvPr id="7" name="Picture 6"/>
          <p:cNvPicPr>
            <a:picLocks noChangeAspect="1"/>
          </p:cNvPicPr>
          <p:nvPr/>
        </p:nvPicPr>
        <p:blipFill>
          <a:blip r:embed="rId3"/>
          <a:stretch>
            <a:fillRect/>
          </a:stretch>
        </p:blipFill>
        <p:spPr>
          <a:xfrm>
            <a:off x="6784001" y="3429000"/>
            <a:ext cx="5036116" cy="2540227"/>
          </a:xfrm>
          <a:prstGeom prst="rect">
            <a:avLst/>
          </a:prstGeom>
        </p:spPr>
      </p:pic>
      <p:graphicFrame>
        <p:nvGraphicFramePr>
          <p:cNvPr id="8" name="Chart 7">
            <a:extLst>
              <a:ext uri="{FF2B5EF4-FFF2-40B4-BE49-F238E27FC236}">
                <a16:creationId xmlns:a16="http://schemas.microsoft.com/office/drawing/2014/main" id="{B4CA0567-66D0-4002-A980-DB6410B605F5}"/>
              </a:ext>
            </a:extLst>
          </p:cNvPr>
          <p:cNvGraphicFramePr/>
          <p:nvPr>
            <p:extLst>
              <p:ext uri="{D42A27DB-BD31-4B8C-83A1-F6EECF244321}">
                <p14:modId xmlns:p14="http://schemas.microsoft.com/office/powerpoint/2010/main" val="2448112453"/>
              </p:ext>
            </p:extLst>
          </p:nvPr>
        </p:nvGraphicFramePr>
        <p:xfrm>
          <a:off x="448887" y="3429000"/>
          <a:ext cx="6232208" cy="25478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1338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740468"/>
          </a:xfrm>
        </p:spPr>
        <p:txBody>
          <a:bodyPr/>
          <a:lstStyle/>
          <a:p>
            <a:r>
              <a:rPr lang="en-US" dirty="0"/>
              <a:t>Supply Chain Management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23</a:t>
            </a:fld>
            <a:endParaRPr lang="en-US" dirty="0"/>
          </a:p>
        </p:txBody>
      </p:sp>
      <p:sp>
        <p:nvSpPr>
          <p:cNvPr id="4" name="Rectangle 3"/>
          <p:cNvSpPr/>
          <p:nvPr/>
        </p:nvSpPr>
        <p:spPr>
          <a:xfrm>
            <a:off x="448887" y="1080657"/>
            <a:ext cx="5419650" cy="1184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Days in Accounts Payable (Weakness)</a:t>
            </a:r>
          </a:p>
          <a:p>
            <a:pPr marL="742950" lvl="1" indent="-285750">
              <a:buFont typeface="Arial" panose="020B0604020202020204" pitchFamily="34" charset="0"/>
              <a:buChar char="•"/>
            </a:pPr>
            <a:r>
              <a:rPr lang="en-US" dirty="0"/>
              <a:t>Significant number of days indicates liquidity issues as well as potential damage to firm’s credit rating</a:t>
            </a:r>
          </a:p>
          <a:p>
            <a:pPr marL="285750" indent="-285750">
              <a:buFont typeface="Arial" panose="020B0604020202020204" pitchFamily="34" charset="0"/>
              <a:buChar char="•"/>
            </a:pPr>
            <a:endParaRPr lang="en-US" b="1" dirty="0"/>
          </a:p>
        </p:txBody>
      </p:sp>
      <p:pic>
        <p:nvPicPr>
          <p:cNvPr id="5" name="Picture 4"/>
          <p:cNvPicPr>
            <a:picLocks noChangeAspect="1"/>
          </p:cNvPicPr>
          <p:nvPr/>
        </p:nvPicPr>
        <p:blipFill>
          <a:blip r:embed="rId2"/>
          <a:stretch>
            <a:fillRect/>
          </a:stretch>
        </p:blipFill>
        <p:spPr>
          <a:xfrm>
            <a:off x="5868537" y="1105594"/>
            <a:ext cx="5874577" cy="2244435"/>
          </a:xfrm>
          <a:prstGeom prst="rect">
            <a:avLst/>
          </a:prstGeom>
        </p:spPr>
      </p:pic>
      <p:pic>
        <p:nvPicPr>
          <p:cNvPr id="6" name="Picture 5"/>
          <p:cNvPicPr>
            <a:picLocks noChangeAspect="1"/>
          </p:cNvPicPr>
          <p:nvPr/>
        </p:nvPicPr>
        <p:blipFill>
          <a:blip r:embed="rId3"/>
          <a:stretch>
            <a:fillRect/>
          </a:stretch>
        </p:blipFill>
        <p:spPr>
          <a:xfrm>
            <a:off x="371882" y="3350029"/>
            <a:ext cx="5724118" cy="2626822"/>
          </a:xfrm>
          <a:prstGeom prst="rect">
            <a:avLst/>
          </a:prstGeom>
        </p:spPr>
      </p:pic>
      <p:sp>
        <p:nvSpPr>
          <p:cNvPr id="7" name="Rectangle 6">
            <a:extLst>
              <a:ext uri="{FF2B5EF4-FFF2-40B4-BE49-F238E27FC236}">
                <a16:creationId xmlns:a16="http://schemas.microsoft.com/office/drawing/2014/main" id="{FE9F505C-6DBA-479F-8281-5085BD69D4F4}"/>
              </a:ext>
            </a:extLst>
          </p:cNvPr>
          <p:cNvSpPr/>
          <p:nvPr/>
        </p:nvSpPr>
        <p:spPr>
          <a:xfrm>
            <a:off x="6425735" y="3470949"/>
            <a:ext cx="5045829" cy="1200329"/>
          </a:xfrm>
          <a:prstGeom prst="rect">
            <a:avLst/>
          </a:prstGeom>
        </p:spPr>
        <p:txBody>
          <a:bodyPr wrap="square">
            <a:spAutoFit/>
          </a:bodyPr>
          <a:lstStyle/>
          <a:p>
            <a:r>
              <a:rPr lang="en-US" b="1" dirty="0"/>
              <a:t>Days in Sales Outstanding (Strength) </a:t>
            </a:r>
          </a:p>
          <a:p>
            <a:pPr marL="742950" lvl="1" indent="-285750">
              <a:buFont typeface="Arial" panose="020B0604020202020204" pitchFamily="34" charset="0"/>
              <a:buChar char="•"/>
            </a:pPr>
            <a:r>
              <a:rPr lang="en-US" dirty="0"/>
              <a:t>Firm has an efficient collection ability, with the days sales outstanding being significantly low</a:t>
            </a:r>
            <a:endParaRPr lang="en-CA" dirty="0"/>
          </a:p>
        </p:txBody>
      </p:sp>
    </p:spTree>
    <p:extLst>
      <p:ext uri="{BB962C8B-B14F-4D97-AF65-F5344CB8AC3E}">
        <p14:creationId xmlns:p14="http://schemas.microsoft.com/office/powerpoint/2010/main" val="964334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715530"/>
          </a:xfrm>
        </p:spPr>
        <p:txBody>
          <a:bodyPr/>
          <a:lstStyle/>
          <a:p>
            <a:r>
              <a:rPr lang="en-US" dirty="0"/>
              <a:t>Supply Chain Management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24</a:t>
            </a:fld>
            <a:endParaRPr lang="en-US" dirty="0"/>
          </a:p>
        </p:txBody>
      </p:sp>
      <p:sp>
        <p:nvSpPr>
          <p:cNvPr id="4" name="Rectangle 3"/>
          <p:cNvSpPr/>
          <p:nvPr/>
        </p:nvSpPr>
        <p:spPr>
          <a:xfrm>
            <a:off x="448887" y="1080656"/>
            <a:ext cx="10350576" cy="1025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Inventory Management (Strength)</a:t>
            </a:r>
          </a:p>
          <a:p>
            <a:pPr marL="742950" lvl="1" indent="-285750">
              <a:buFont typeface="Arial" panose="020B0604020202020204" pitchFamily="34" charset="0"/>
              <a:buChar char="•"/>
            </a:pPr>
            <a:r>
              <a:rPr lang="en-US" dirty="0"/>
              <a:t>Fiesta has  showcased operational improvements in converting inventory to sales, as evidenced by the graphs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endParaRPr lang="en-US" b="1" dirty="0"/>
          </a:p>
          <a:p>
            <a:endParaRPr lang="en-CA" b="1" dirty="0"/>
          </a:p>
          <a:p>
            <a:endParaRPr lang="en-CA" b="1" dirty="0"/>
          </a:p>
        </p:txBody>
      </p:sp>
      <p:pic>
        <p:nvPicPr>
          <p:cNvPr id="6" name="Picture 5"/>
          <p:cNvPicPr>
            <a:picLocks noChangeAspect="1"/>
          </p:cNvPicPr>
          <p:nvPr/>
        </p:nvPicPr>
        <p:blipFill>
          <a:blip r:embed="rId3"/>
          <a:stretch>
            <a:fillRect/>
          </a:stretch>
        </p:blipFill>
        <p:spPr>
          <a:xfrm>
            <a:off x="1690255" y="2105891"/>
            <a:ext cx="8811490" cy="3615847"/>
          </a:xfrm>
          <a:prstGeom prst="rect">
            <a:avLst/>
          </a:prstGeom>
        </p:spPr>
      </p:pic>
    </p:spTree>
    <p:extLst>
      <p:ext uri="{BB962C8B-B14F-4D97-AF65-F5344CB8AC3E}">
        <p14:creationId xmlns:p14="http://schemas.microsoft.com/office/powerpoint/2010/main" val="1071766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5"/>
            <a:ext cx="10350577" cy="682279"/>
          </a:xfrm>
        </p:spPr>
        <p:txBody>
          <a:bodyPr>
            <a:normAutofit fontScale="90000"/>
          </a:bodyPr>
          <a:lstStyle/>
          <a:p>
            <a:r>
              <a:rPr lang="en-US" dirty="0"/>
              <a:t>Customer Service</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25</a:t>
            </a:fld>
            <a:endParaRPr lang="en-US" dirty="0"/>
          </a:p>
        </p:txBody>
      </p:sp>
      <p:sp>
        <p:nvSpPr>
          <p:cNvPr id="4" name="Rectangle 3"/>
          <p:cNvSpPr/>
          <p:nvPr/>
        </p:nvSpPr>
        <p:spPr>
          <a:xfrm>
            <a:off x="448886" y="1080656"/>
            <a:ext cx="11072553" cy="4896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Community Outreach (Strength)</a:t>
            </a:r>
          </a:p>
          <a:p>
            <a:pPr marL="742950" lvl="1" indent="-285750">
              <a:buFont typeface="Arial" panose="020B0604020202020204" pitchFamily="34" charset="0"/>
              <a:buChar char="•"/>
            </a:pPr>
            <a:r>
              <a:rPr lang="en-US" dirty="0"/>
              <a:t>Fiesta contributed significant assistance by contributing hot meals to those responding to Hurricane Harvey and Irma disasters</a:t>
            </a:r>
          </a:p>
          <a:p>
            <a:pPr marL="742950" lvl="1" indent="-285750">
              <a:buFont typeface="Arial" panose="020B0604020202020204" pitchFamily="34" charset="0"/>
              <a:buChar char="•"/>
            </a:pPr>
            <a:r>
              <a:rPr lang="en-US" dirty="0"/>
              <a:t>Fiesta also offered meals to first responders to the Parkland shooting</a:t>
            </a:r>
          </a:p>
          <a:p>
            <a:pPr marL="742950" lvl="1" indent="-285750">
              <a:buFont typeface="Arial" panose="020B0604020202020204" pitchFamily="34" charset="0"/>
              <a:buChar char="•"/>
            </a:pPr>
            <a:r>
              <a:rPr lang="en-US" dirty="0"/>
              <a:t>These significant activities showcase Fiesta’s willingness to contribute to the community</a:t>
            </a:r>
          </a:p>
          <a:p>
            <a:endParaRPr lang="en-US" b="1" dirty="0"/>
          </a:p>
          <a:p>
            <a:endParaRPr lang="en-CA" b="1" dirty="0"/>
          </a:p>
          <a:p>
            <a:endParaRPr lang="en-CA" b="1" dirty="0"/>
          </a:p>
          <a:p>
            <a:pPr marL="285750" indent="-285750">
              <a:buFont typeface="Arial" panose="020B0604020202020204" pitchFamily="34" charset="0"/>
              <a:buChar char="•"/>
            </a:pPr>
            <a:r>
              <a:rPr lang="en-US" b="1" dirty="0"/>
              <a:t>Rewards &amp; Loyalty Programs (Weakness)</a:t>
            </a:r>
          </a:p>
          <a:p>
            <a:pPr marL="742950" lvl="1" indent="-285750">
              <a:buFont typeface="Arial" panose="020B0604020202020204" pitchFamily="34" charset="0"/>
              <a:buChar char="•"/>
            </a:pPr>
            <a:r>
              <a:rPr lang="en-CA" dirty="0"/>
              <a:t>Despite significant community involvement, the Firm does not have a loyalty program currently set up</a:t>
            </a:r>
          </a:p>
          <a:p>
            <a:pPr marL="742950" lvl="1" indent="-285750">
              <a:buFont typeface="Arial" panose="020B0604020202020204" pitchFamily="34" charset="0"/>
              <a:buChar char="•"/>
            </a:pPr>
            <a:r>
              <a:rPr lang="en-CA" dirty="0"/>
              <a:t>This makes customer retention more difficult as well as essentially making switching costs next to nil</a:t>
            </a:r>
          </a:p>
        </p:txBody>
      </p:sp>
    </p:spTree>
    <p:extLst>
      <p:ext uri="{BB962C8B-B14F-4D97-AF65-F5344CB8AC3E}">
        <p14:creationId xmlns:p14="http://schemas.microsoft.com/office/powerpoint/2010/main" val="2631588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Secondary Value Chain</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1425569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5"/>
            <a:ext cx="10350577" cy="715531"/>
          </a:xfrm>
        </p:spPr>
        <p:txBody>
          <a:bodyPr/>
          <a:lstStyle/>
          <a:p>
            <a:r>
              <a:rPr lang="en-US" dirty="0"/>
              <a:t>Human Resources Management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27</a:t>
            </a:fld>
            <a:endParaRPr lang="en-US" dirty="0"/>
          </a:p>
        </p:txBody>
      </p:sp>
      <p:sp>
        <p:nvSpPr>
          <p:cNvPr id="4" name="Rectangle 3"/>
          <p:cNvSpPr/>
          <p:nvPr/>
        </p:nvSpPr>
        <p:spPr>
          <a:xfrm>
            <a:off x="448887" y="1080656"/>
            <a:ext cx="5536276" cy="4896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Number of Employees Declining (Weakness)</a:t>
            </a:r>
          </a:p>
          <a:p>
            <a:pPr marL="742950" lvl="1" indent="-285750">
              <a:buFont typeface="Arial" panose="020B0604020202020204" pitchFamily="34" charset="0"/>
              <a:buChar char="•"/>
            </a:pPr>
            <a:r>
              <a:rPr lang="en-CA" dirty="0"/>
              <a:t>Number of employees in industry has been declining altogether</a:t>
            </a:r>
          </a:p>
          <a:p>
            <a:endParaRPr lang="en-CA" b="1" dirty="0"/>
          </a:p>
          <a:p>
            <a:endParaRPr lang="en-CA" b="1" dirty="0"/>
          </a:p>
          <a:p>
            <a:endParaRPr lang="en-CA" b="1" dirty="0"/>
          </a:p>
          <a:p>
            <a:endParaRPr lang="en-CA" b="1" dirty="0"/>
          </a:p>
          <a:p>
            <a:endParaRPr lang="en-CA" b="1" dirty="0"/>
          </a:p>
          <a:p>
            <a:endParaRPr lang="en-CA" b="1" dirty="0"/>
          </a:p>
          <a:p>
            <a:r>
              <a:rPr lang="en-CA" b="1" dirty="0"/>
              <a:t>Revenues per Employee (Strength)</a:t>
            </a:r>
          </a:p>
          <a:p>
            <a:pPr marL="742950" lvl="1" indent="-285750">
              <a:buFont typeface="Arial" panose="020B0604020202020204" pitchFamily="34" charset="0"/>
              <a:buChar char="•"/>
            </a:pPr>
            <a:r>
              <a:rPr lang="en-CA" dirty="0"/>
              <a:t>The firm operates with stable revenues and with the decline of employees, the firm experienced a sharp increase in 2017</a:t>
            </a:r>
          </a:p>
        </p:txBody>
      </p:sp>
      <p:graphicFrame>
        <p:nvGraphicFramePr>
          <p:cNvPr id="5" name="Chart 4">
            <a:extLst>
              <a:ext uri="{FF2B5EF4-FFF2-40B4-BE49-F238E27FC236}">
                <a16:creationId xmlns:a16="http://schemas.microsoft.com/office/drawing/2014/main" id="{DB93B5F9-1714-45E5-B5A3-7B61B39A7C6C}"/>
              </a:ext>
            </a:extLst>
          </p:cNvPr>
          <p:cNvGraphicFramePr/>
          <p:nvPr>
            <p:extLst>
              <p:ext uri="{D42A27DB-BD31-4B8C-83A1-F6EECF244321}">
                <p14:modId xmlns:p14="http://schemas.microsoft.com/office/powerpoint/2010/main" val="2865046213"/>
              </p:ext>
            </p:extLst>
          </p:nvPr>
        </p:nvGraphicFramePr>
        <p:xfrm>
          <a:off x="5985162" y="1080656"/>
          <a:ext cx="5943600" cy="2502129"/>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p:cNvPicPr>
            <a:picLocks noChangeAspect="1"/>
          </p:cNvPicPr>
          <p:nvPr/>
        </p:nvPicPr>
        <p:blipFill>
          <a:blip r:embed="rId3"/>
          <a:stretch>
            <a:fillRect/>
          </a:stretch>
        </p:blipFill>
        <p:spPr>
          <a:xfrm>
            <a:off x="5985162" y="3582786"/>
            <a:ext cx="5931922" cy="2394066"/>
          </a:xfrm>
          <a:prstGeom prst="rect">
            <a:avLst/>
          </a:prstGeom>
        </p:spPr>
      </p:pic>
    </p:spTree>
    <p:extLst>
      <p:ext uri="{BB962C8B-B14F-4D97-AF65-F5344CB8AC3E}">
        <p14:creationId xmlns:p14="http://schemas.microsoft.com/office/powerpoint/2010/main" val="295200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5"/>
            <a:ext cx="10350577" cy="782031"/>
          </a:xfrm>
        </p:spPr>
        <p:txBody>
          <a:bodyPr/>
          <a:lstStyle/>
          <a:p>
            <a:r>
              <a:rPr lang="en-US" dirty="0"/>
              <a:t>Research and Development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28</a:t>
            </a:fld>
            <a:endParaRPr lang="en-US" dirty="0"/>
          </a:p>
        </p:txBody>
      </p:sp>
      <p:sp>
        <p:nvSpPr>
          <p:cNvPr id="6" name="Rectangle 5"/>
          <p:cNvSpPr/>
          <p:nvPr/>
        </p:nvSpPr>
        <p:spPr>
          <a:xfrm>
            <a:off x="448886" y="1080656"/>
            <a:ext cx="11371231" cy="4896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CA" b="1" dirty="0"/>
          </a:p>
          <a:p>
            <a:r>
              <a:rPr lang="en-CA" b="1" dirty="0"/>
              <a:t>R&amp;D spending (Weakness)</a:t>
            </a:r>
          </a:p>
          <a:p>
            <a:pPr marL="742950" lvl="1" indent="-285750">
              <a:buFont typeface="Arial" panose="020B0604020202020204" pitchFamily="34" charset="0"/>
              <a:buChar char="•"/>
            </a:pPr>
            <a:r>
              <a:rPr lang="en-CA" dirty="0"/>
              <a:t>Fiesta has no research and development expenses in the last 3 years</a:t>
            </a:r>
          </a:p>
          <a:p>
            <a:pPr marL="742950" lvl="1" indent="-285750">
              <a:buFont typeface="Arial" panose="020B0604020202020204" pitchFamily="34" charset="0"/>
              <a:buChar char="•"/>
            </a:pPr>
            <a:r>
              <a:rPr lang="en-CA" dirty="0"/>
              <a:t>The lack of R&amp;D is not only with Fiesta however, but almost all other firms outside of Darden and Yum! Brands</a:t>
            </a:r>
          </a:p>
          <a:p>
            <a:pPr marL="742950" lvl="1" indent="-285750">
              <a:buFont typeface="Arial" panose="020B0604020202020204" pitchFamily="34" charset="0"/>
              <a:buChar char="•"/>
            </a:pPr>
            <a:r>
              <a:rPr lang="en-CA" dirty="0"/>
              <a:t>However, Fiesta’s “Plan” moving forward includes data analytics to collect data for operational improvement, which could help improve R&amp;D</a:t>
            </a:r>
          </a:p>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endParaRPr lang="en-US" b="1" dirty="0"/>
          </a:p>
          <a:p>
            <a:endParaRPr lang="en-CA" b="1" dirty="0"/>
          </a:p>
          <a:p>
            <a:endParaRPr lang="en-CA" b="1" dirty="0"/>
          </a:p>
          <a:p>
            <a:endParaRPr lang="en-CA" b="1" dirty="0"/>
          </a:p>
        </p:txBody>
      </p:sp>
    </p:spTree>
    <p:extLst>
      <p:ext uri="{BB962C8B-B14F-4D97-AF65-F5344CB8AC3E}">
        <p14:creationId xmlns:p14="http://schemas.microsoft.com/office/powerpoint/2010/main" val="470341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suit and tie&#10;&#10;Description automatically generated">
            <a:extLst>
              <a:ext uri="{FF2B5EF4-FFF2-40B4-BE49-F238E27FC236}">
                <a16:creationId xmlns:a16="http://schemas.microsoft.com/office/drawing/2014/main" id="{B8CACFBD-D639-40CD-8DA6-68F2A2907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947" y="1302327"/>
            <a:ext cx="3006436" cy="3893126"/>
          </a:xfrm>
          <a:prstGeom prst="ellipse">
            <a:avLst/>
          </a:prstGeom>
          <a:ln>
            <a:noFill/>
          </a:ln>
          <a:effectLst>
            <a:softEdge rad="112500"/>
          </a:effectLst>
        </p:spPr>
      </p:pic>
      <p:sp>
        <p:nvSpPr>
          <p:cNvPr id="2" name="Title 1"/>
          <p:cNvSpPr>
            <a:spLocks noGrp="1"/>
          </p:cNvSpPr>
          <p:nvPr>
            <p:ph type="title"/>
          </p:nvPr>
        </p:nvSpPr>
        <p:spPr>
          <a:xfrm>
            <a:off x="371882" y="365126"/>
            <a:ext cx="10350577" cy="359704"/>
          </a:xfrm>
        </p:spPr>
        <p:txBody>
          <a:bodyPr>
            <a:normAutofit fontScale="90000"/>
          </a:bodyPr>
          <a:lstStyle/>
          <a:p>
            <a:r>
              <a:rPr lang="en-US" dirty="0"/>
              <a:t>Corporate Leadership</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29</a:t>
            </a:fld>
            <a:endParaRPr lang="en-US" dirty="0"/>
          </a:p>
        </p:txBody>
      </p:sp>
      <p:sp>
        <p:nvSpPr>
          <p:cNvPr id="4" name="Rectangle 3"/>
          <p:cNvSpPr/>
          <p:nvPr/>
        </p:nvSpPr>
        <p:spPr>
          <a:xfrm>
            <a:off x="448886" y="1080656"/>
            <a:ext cx="7115695" cy="4896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b="1" dirty="0"/>
          </a:p>
          <a:p>
            <a:endParaRPr lang="en-US" sz="2400" b="1" dirty="0"/>
          </a:p>
          <a:p>
            <a:endParaRPr lang="en-US" sz="2400" b="1" dirty="0"/>
          </a:p>
          <a:p>
            <a:r>
              <a:rPr lang="en-US" sz="2400" b="1" dirty="0"/>
              <a:t>CEO and President of Fiesta: Richard Stockinger</a:t>
            </a:r>
          </a:p>
          <a:p>
            <a:pPr marL="285750" indent="-285750">
              <a:buFont typeface="Arial" charset="0"/>
              <a:buChar char="•"/>
            </a:pPr>
            <a:r>
              <a:rPr lang="en-US" sz="2400" dirty="0"/>
              <a:t>Stockinger has significant experience bringing struggling restaurants back to profitability</a:t>
            </a:r>
            <a:endParaRPr lang="en-US" sz="2400" b="1" dirty="0"/>
          </a:p>
        </p:txBody>
      </p:sp>
      <p:sp>
        <p:nvSpPr>
          <p:cNvPr id="5" name="Oval 4">
            <a:extLst>
              <a:ext uri="{FF2B5EF4-FFF2-40B4-BE49-F238E27FC236}">
                <a16:creationId xmlns:a16="http://schemas.microsoft.com/office/drawing/2014/main" id="{11CEC518-3B71-425A-8056-EFB0F45F0D69}"/>
              </a:ext>
            </a:extLst>
          </p:cNvPr>
          <p:cNvSpPr/>
          <p:nvPr/>
        </p:nvSpPr>
        <p:spPr>
          <a:xfrm>
            <a:off x="7910946" y="1302327"/>
            <a:ext cx="3006436" cy="389312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81134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3755867"/>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Macro Environment</a:t>
            </a:r>
            <a:br>
              <a:rPr lang="en-CA" dirty="0">
                <a:solidFill>
                  <a:schemeClr val="accent6"/>
                </a:solidFill>
              </a:rPr>
            </a:br>
            <a:endParaRPr lang="en-CA" dirty="0">
              <a:solidFill>
                <a:schemeClr val="accent6"/>
              </a:solidFill>
            </a:endParaRPr>
          </a:p>
        </p:txBody>
      </p:sp>
      <p:graphicFrame>
        <p:nvGraphicFramePr>
          <p:cNvPr id="3" name="Diagram 2"/>
          <p:cNvGraphicFramePr/>
          <p:nvPr>
            <p:extLst>
              <p:ext uri="{D42A27DB-BD31-4B8C-83A1-F6EECF244321}">
                <p14:modId xmlns:p14="http://schemas.microsoft.com/office/powerpoint/2010/main" val="2558670823"/>
              </p:ext>
            </p:extLst>
          </p:nvPr>
        </p:nvGraphicFramePr>
        <p:xfrm>
          <a:off x="99450" y="136929"/>
          <a:ext cx="5324319" cy="3746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9146" y="1673808"/>
            <a:ext cx="724926" cy="672382"/>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770762">
            <a:off x="5306860" y="998160"/>
            <a:ext cx="3476234" cy="1896479"/>
          </a:xfrm>
          <a:prstGeom prst="rect">
            <a:avLst/>
          </a:prstGeom>
          <a:ln>
            <a:noFill/>
          </a:ln>
          <a:effectLst>
            <a:softEdge rad="112500"/>
          </a:effectLst>
        </p:spPr>
      </p:pic>
    </p:spTree>
    <p:extLst>
      <p:ext uri="{BB962C8B-B14F-4D97-AF65-F5344CB8AC3E}">
        <p14:creationId xmlns:p14="http://schemas.microsoft.com/office/powerpoint/2010/main" val="1988754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Market Capitalization &amp; Other Metrics</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1456994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0109"/>
            <a:ext cx="10341459" cy="659477"/>
          </a:xfrm>
        </p:spPr>
        <p:txBody>
          <a:bodyPr>
            <a:normAutofit fontScale="90000"/>
          </a:bodyPr>
          <a:lstStyle/>
          <a:p>
            <a:r>
              <a:rPr lang="en-US" dirty="0"/>
              <a:t>Corporate Metrics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31</a:t>
            </a:fld>
            <a:endParaRPr lang="en-US" dirty="0"/>
          </a:p>
        </p:txBody>
      </p:sp>
      <p:pic>
        <p:nvPicPr>
          <p:cNvPr id="5" name="Picture 4" descr="43514755_1928240920810712_8924755639507353600_n.png"/>
          <p:cNvPicPr/>
          <p:nvPr/>
        </p:nvPicPr>
        <p:blipFill>
          <a:blip r:embed="rId2">
            <a:extLst>
              <a:ext uri="{28A0092B-C50C-407E-A947-70E740481C1C}">
                <a14:useLocalDpi xmlns:a14="http://schemas.microsoft.com/office/drawing/2010/main" val="0"/>
              </a:ext>
            </a:extLst>
          </a:blip>
          <a:srcRect/>
          <a:stretch>
            <a:fillRect/>
          </a:stretch>
        </p:blipFill>
        <p:spPr bwMode="auto">
          <a:xfrm>
            <a:off x="7355117" y="913185"/>
            <a:ext cx="4390766" cy="1715553"/>
          </a:xfrm>
          <a:prstGeom prst="rect">
            <a:avLst/>
          </a:prstGeom>
          <a:noFill/>
          <a:ln>
            <a:noFill/>
          </a:ln>
        </p:spPr>
      </p:pic>
      <p:pic>
        <p:nvPicPr>
          <p:cNvPr id="7" name="Picture 6" descr="43454507_474039773097716_7463309522879119360_n.png"/>
          <p:cNvPicPr/>
          <p:nvPr/>
        </p:nvPicPr>
        <p:blipFill>
          <a:blip r:embed="rId3">
            <a:extLst>
              <a:ext uri="{28A0092B-C50C-407E-A947-70E740481C1C}">
                <a14:useLocalDpi xmlns:a14="http://schemas.microsoft.com/office/drawing/2010/main" val="0"/>
              </a:ext>
            </a:extLst>
          </a:blip>
          <a:srcRect/>
          <a:stretch>
            <a:fillRect/>
          </a:stretch>
        </p:blipFill>
        <p:spPr bwMode="auto">
          <a:xfrm>
            <a:off x="7355117" y="4289367"/>
            <a:ext cx="4390766" cy="1729048"/>
          </a:xfrm>
          <a:prstGeom prst="rect">
            <a:avLst/>
          </a:prstGeom>
          <a:noFill/>
          <a:ln>
            <a:noFill/>
          </a:ln>
        </p:spPr>
      </p:pic>
      <p:sp>
        <p:nvSpPr>
          <p:cNvPr id="8" name="Rectangle 7"/>
          <p:cNvSpPr/>
          <p:nvPr/>
        </p:nvSpPr>
        <p:spPr>
          <a:xfrm>
            <a:off x="381001" y="913185"/>
            <a:ext cx="6974116" cy="1715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Relative to others, Fiesta falls below the market average in its industry</a:t>
            </a:r>
          </a:p>
          <a:p>
            <a:pPr marL="285750" indent="-285750">
              <a:buFont typeface="Arial" panose="020B0604020202020204" pitchFamily="34" charset="0"/>
              <a:buChar char="•"/>
            </a:pPr>
            <a:endParaRPr lang="en-US" dirty="0"/>
          </a:p>
          <a:p>
            <a:r>
              <a:rPr lang="en-US" dirty="0"/>
              <a:t>Declining Market Capitalization over the past three years by 43%.</a:t>
            </a:r>
          </a:p>
          <a:p>
            <a:endParaRPr lang="en-US" dirty="0"/>
          </a:p>
        </p:txBody>
      </p:sp>
      <p:sp>
        <p:nvSpPr>
          <p:cNvPr id="10" name="Rectangle 9"/>
          <p:cNvSpPr/>
          <p:nvPr/>
        </p:nvSpPr>
        <p:spPr>
          <a:xfrm>
            <a:off x="381001" y="4289366"/>
            <a:ext cx="6974116" cy="1715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a:solidFill>
                  <a:schemeClr val="tx1"/>
                </a:solidFill>
              </a:rPr>
              <a:t>Moderate level of Market Cap-to-Sales ratio; With 0.77 in 2017, Fiesta deemed to be highly attractive using this metric.</a:t>
            </a:r>
          </a:p>
        </p:txBody>
      </p:sp>
      <p:pic>
        <p:nvPicPr>
          <p:cNvPr id="4" name="Picture 3">
            <a:extLst>
              <a:ext uri="{FF2B5EF4-FFF2-40B4-BE49-F238E27FC236}">
                <a16:creationId xmlns:a16="http://schemas.microsoft.com/office/drawing/2014/main" id="{CA92C96F-CFE4-4491-9E75-C4C5925D6532}"/>
              </a:ext>
            </a:extLst>
          </p:cNvPr>
          <p:cNvPicPr>
            <a:picLocks noChangeAspect="1"/>
          </p:cNvPicPr>
          <p:nvPr/>
        </p:nvPicPr>
        <p:blipFill>
          <a:blip r:embed="rId4"/>
          <a:stretch>
            <a:fillRect/>
          </a:stretch>
        </p:blipFill>
        <p:spPr>
          <a:xfrm>
            <a:off x="7355118" y="2628737"/>
            <a:ext cx="4390765" cy="1660629"/>
          </a:xfrm>
          <a:prstGeom prst="rect">
            <a:avLst/>
          </a:prstGeom>
        </p:spPr>
      </p:pic>
      <p:sp>
        <p:nvSpPr>
          <p:cNvPr id="9" name="Rectangle 8"/>
          <p:cNvSpPr/>
          <p:nvPr/>
        </p:nvSpPr>
        <p:spPr>
          <a:xfrm>
            <a:off x="381001" y="2628738"/>
            <a:ext cx="6974115" cy="166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Fiesta’s share price has declined in 2017 to $19/share from $29.85/share in 2016. This marks a decline of 36% in share price </a:t>
            </a:r>
            <a:endParaRPr lang="en-CA" dirty="0">
              <a:solidFill>
                <a:schemeClr val="tx1"/>
              </a:solidFill>
            </a:endParaRPr>
          </a:p>
        </p:txBody>
      </p:sp>
    </p:spTree>
    <p:extLst>
      <p:ext uri="{BB962C8B-B14F-4D97-AF65-F5344CB8AC3E}">
        <p14:creationId xmlns:p14="http://schemas.microsoft.com/office/powerpoint/2010/main" val="2450667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32</a:t>
            </a:fld>
            <a:endParaRPr lang="en-US" dirty="0"/>
          </a:p>
        </p:txBody>
      </p:sp>
      <p:graphicFrame>
        <p:nvGraphicFramePr>
          <p:cNvPr id="12" name="Chart 11">
            <a:extLst>
              <a:ext uri="{FF2B5EF4-FFF2-40B4-BE49-F238E27FC236}">
                <a16:creationId xmlns:a16="http://schemas.microsoft.com/office/drawing/2014/main" id="{FE0A01CC-6972-49D1-9E74-F5581752340C}"/>
              </a:ext>
            </a:extLst>
          </p:cNvPr>
          <p:cNvGraphicFramePr>
            <a:graphicFrameLocks/>
          </p:cNvGraphicFramePr>
          <p:nvPr>
            <p:extLst>
              <p:ext uri="{D42A27DB-BD31-4B8C-83A1-F6EECF244321}">
                <p14:modId xmlns:p14="http://schemas.microsoft.com/office/powerpoint/2010/main" val="3956525274"/>
              </p:ext>
            </p:extLst>
          </p:nvPr>
        </p:nvGraphicFramePr>
        <p:xfrm>
          <a:off x="5527966" y="808470"/>
          <a:ext cx="6442363" cy="26747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ACCC5512-2277-44BF-8448-E7A6A00F21DA}"/>
              </a:ext>
            </a:extLst>
          </p:cNvPr>
          <p:cNvGraphicFramePr>
            <a:graphicFrameLocks/>
          </p:cNvGraphicFramePr>
          <p:nvPr>
            <p:extLst>
              <p:ext uri="{D42A27DB-BD31-4B8C-83A1-F6EECF244321}">
                <p14:modId xmlns:p14="http://schemas.microsoft.com/office/powerpoint/2010/main" val="2636515278"/>
              </p:ext>
            </p:extLst>
          </p:nvPr>
        </p:nvGraphicFramePr>
        <p:xfrm>
          <a:off x="5527966" y="3429000"/>
          <a:ext cx="6442364" cy="2654304"/>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381003" y="3469102"/>
            <a:ext cx="5146963" cy="2593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EBITDA for Fiesta has declined in 2017 to $67.4 million from $92.8 million in 2016. Around 27.3% loss in operating income.</a:t>
            </a:r>
          </a:p>
          <a:p>
            <a:pPr marL="285750" indent="-285750">
              <a:buFont typeface="Arial" panose="020B0604020202020204" pitchFamily="34" charset="0"/>
              <a:buChar char="•"/>
            </a:pPr>
            <a:endParaRPr lang="en-US" dirty="0"/>
          </a:p>
          <a:p>
            <a:r>
              <a:rPr lang="en-US" dirty="0"/>
              <a:t>Fiesta’s operational performance has been declining for the past two years, especially in 2017 where the EBITDA declined by almost a third.</a:t>
            </a:r>
          </a:p>
          <a:p>
            <a:endParaRPr lang="en-US" dirty="0"/>
          </a:p>
        </p:txBody>
      </p:sp>
      <p:sp>
        <p:nvSpPr>
          <p:cNvPr id="9" name="Rectangle 8"/>
          <p:cNvSpPr/>
          <p:nvPr/>
        </p:nvSpPr>
        <p:spPr>
          <a:xfrm>
            <a:off x="381003" y="794976"/>
            <a:ext cx="5146963" cy="2674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a:t>This negative EPS is a major problem for Fiesta as from an investors perspective, Fiesta would appear to not have enough funds to pay any dividends or further invest in assets to facilitate growth.</a:t>
            </a:r>
          </a:p>
          <a:p>
            <a:pPr marL="285750" indent="-285750">
              <a:buFont typeface="Arial" panose="020B0604020202020204" pitchFamily="34" charset="0"/>
              <a:buChar char="•"/>
            </a:pPr>
            <a:endParaRPr lang="en-US" dirty="0"/>
          </a:p>
          <a:p>
            <a:r>
              <a:rPr lang="en-US" dirty="0"/>
              <a:t>the EPS for Fiesta has declined significantly due to the losses sustained in the 2017 fiscal year (down to -$1.35 and a percentage decline of 317.7%).</a:t>
            </a:r>
          </a:p>
        </p:txBody>
      </p:sp>
      <p:sp>
        <p:nvSpPr>
          <p:cNvPr id="16" name="Title 1">
            <a:extLst>
              <a:ext uri="{FF2B5EF4-FFF2-40B4-BE49-F238E27FC236}">
                <a16:creationId xmlns:a16="http://schemas.microsoft.com/office/drawing/2014/main" id="{CC0F7E03-89C2-464F-B58E-287F347C698F}"/>
              </a:ext>
            </a:extLst>
          </p:cNvPr>
          <p:cNvSpPr>
            <a:spLocks noGrp="1"/>
          </p:cNvSpPr>
          <p:nvPr>
            <p:ph type="title"/>
          </p:nvPr>
        </p:nvSpPr>
        <p:spPr>
          <a:xfrm>
            <a:off x="381000" y="180109"/>
            <a:ext cx="10341459" cy="659477"/>
          </a:xfrm>
        </p:spPr>
        <p:txBody>
          <a:bodyPr>
            <a:normAutofit fontScale="90000"/>
          </a:bodyPr>
          <a:lstStyle/>
          <a:p>
            <a:r>
              <a:rPr lang="en-US" dirty="0"/>
              <a:t>Corporate Metrics</a:t>
            </a:r>
          </a:p>
        </p:txBody>
      </p:sp>
    </p:spTree>
    <p:extLst>
      <p:ext uri="{BB962C8B-B14F-4D97-AF65-F5344CB8AC3E}">
        <p14:creationId xmlns:p14="http://schemas.microsoft.com/office/powerpoint/2010/main" val="1353387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A857-928B-4CB1-B08C-2E4A5F13D947}"/>
              </a:ext>
            </a:extLst>
          </p:cNvPr>
          <p:cNvSpPr>
            <a:spLocks noGrp="1"/>
          </p:cNvSpPr>
          <p:nvPr>
            <p:ph type="title"/>
          </p:nvPr>
        </p:nvSpPr>
        <p:spPr>
          <a:xfrm>
            <a:off x="381000" y="268868"/>
            <a:ext cx="10341459" cy="619864"/>
          </a:xfrm>
        </p:spPr>
        <p:txBody>
          <a:bodyPr>
            <a:normAutofit fontScale="90000"/>
          </a:bodyPr>
          <a:lstStyle/>
          <a:p>
            <a:r>
              <a:rPr lang="en-CA" dirty="0"/>
              <a:t>Factor Evaluation Matrix</a:t>
            </a:r>
          </a:p>
        </p:txBody>
      </p:sp>
      <p:sp>
        <p:nvSpPr>
          <p:cNvPr id="3" name="Slide Number Placeholder 2">
            <a:extLst>
              <a:ext uri="{FF2B5EF4-FFF2-40B4-BE49-F238E27FC236}">
                <a16:creationId xmlns:a16="http://schemas.microsoft.com/office/drawing/2014/main" id="{3BAA3FF8-4C60-4925-A900-7B905298F9E3}"/>
              </a:ext>
            </a:extLst>
          </p:cNvPr>
          <p:cNvSpPr>
            <a:spLocks noGrp="1"/>
          </p:cNvSpPr>
          <p:nvPr>
            <p:ph type="sldNum" sz="quarter" idx="12"/>
          </p:nvPr>
        </p:nvSpPr>
        <p:spPr/>
        <p:txBody>
          <a:bodyPr/>
          <a:lstStyle/>
          <a:p>
            <a:fld id="{5B5881EB-CE46-46FC-A494-FCD8ABFC15F5}" type="slidenum">
              <a:rPr lang="en-US" smtClean="0"/>
              <a:pPr/>
              <a:t>33</a:t>
            </a:fld>
            <a:endParaRPr lang="en-US" dirty="0"/>
          </a:p>
        </p:txBody>
      </p:sp>
      <p:sp>
        <p:nvSpPr>
          <p:cNvPr id="4" name="TextBox 3">
            <a:extLst>
              <a:ext uri="{FF2B5EF4-FFF2-40B4-BE49-F238E27FC236}">
                <a16:creationId xmlns:a16="http://schemas.microsoft.com/office/drawing/2014/main" id="{B7B32076-B0F2-4E72-BE48-39043EF36B77}"/>
              </a:ext>
            </a:extLst>
          </p:cNvPr>
          <p:cNvSpPr txBox="1"/>
          <p:nvPr/>
        </p:nvSpPr>
        <p:spPr>
          <a:xfrm>
            <a:off x="526472" y="1427018"/>
            <a:ext cx="5721927" cy="461665"/>
          </a:xfrm>
          <a:prstGeom prst="rect">
            <a:avLst/>
          </a:prstGeom>
          <a:noFill/>
        </p:spPr>
        <p:txBody>
          <a:bodyPr wrap="square" rtlCol="0">
            <a:spAutoFit/>
          </a:bodyPr>
          <a:lstStyle/>
          <a:p>
            <a:r>
              <a:rPr lang="en-CA" sz="2400" dirty="0"/>
              <a:t>External Factor Evaluation (EFE) : </a:t>
            </a:r>
            <a:r>
              <a:rPr lang="en-CA" sz="2400" b="1" dirty="0"/>
              <a:t>2.5</a:t>
            </a:r>
            <a:r>
              <a:rPr lang="en-CA" sz="2400" dirty="0"/>
              <a:t> </a:t>
            </a:r>
          </a:p>
        </p:txBody>
      </p:sp>
      <p:sp>
        <p:nvSpPr>
          <p:cNvPr id="5" name="TextBox 4">
            <a:extLst>
              <a:ext uri="{FF2B5EF4-FFF2-40B4-BE49-F238E27FC236}">
                <a16:creationId xmlns:a16="http://schemas.microsoft.com/office/drawing/2014/main" id="{1F17387D-0A20-48AF-BCC2-C111E6D9A5A4}"/>
              </a:ext>
            </a:extLst>
          </p:cNvPr>
          <p:cNvSpPr txBox="1"/>
          <p:nvPr/>
        </p:nvSpPr>
        <p:spPr>
          <a:xfrm>
            <a:off x="526472" y="1948750"/>
            <a:ext cx="5721927" cy="461665"/>
          </a:xfrm>
          <a:prstGeom prst="rect">
            <a:avLst/>
          </a:prstGeom>
          <a:noFill/>
        </p:spPr>
        <p:txBody>
          <a:bodyPr wrap="square" rtlCol="0">
            <a:spAutoFit/>
          </a:bodyPr>
          <a:lstStyle/>
          <a:p>
            <a:r>
              <a:rPr lang="en-CA" sz="2400" dirty="0"/>
              <a:t>Internal Factor Evaluation (IFE) : </a:t>
            </a:r>
            <a:r>
              <a:rPr lang="en-CA" sz="2400" b="1" dirty="0"/>
              <a:t>1.98</a:t>
            </a:r>
            <a:r>
              <a:rPr lang="en-CA" sz="2400" dirty="0"/>
              <a:t> </a:t>
            </a:r>
          </a:p>
        </p:txBody>
      </p:sp>
      <p:sp>
        <p:nvSpPr>
          <p:cNvPr id="6" name="TextBox 5">
            <a:extLst>
              <a:ext uri="{FF2B5EF4-FFF2-40B4-BE49-F238E27FC236}">
                <a16:creationId xmlns:a16="http://schemas.microsoft.com/office/drawing/2014/main" id="{2FBB1FAB-94F7-456B-8654-8A3CDE8F065A}"/>
              </a:ext>
            </a:extLst>
          </p:cNvPr>
          <p:cNvSpPr txBox="1"/>
          <p:nvPr/>
        </p:nvSpPr>
        <p:spPr>
          <a:xfrm>
            <a:off x="526472" y="2604655"/>
            <a:ext cx="4826113" cy="1754326"/>
          </a:xfrm>
          <a:prstGeom prst="rect">
            <a:avLst/>
          </a:prstGeom>
          <a:noFill/>
        </p:spPr>
        <p:txBody>
          <a:bodyPr wrap="square" rtlCol="0">
            <a:spAutoFit/>
          </a:bodyPr>
          <a:lstStyle/>
          <a:p>
            <a:r>
              <a:rPr lang="en-CA" dirty="0"/>
              <a:t>The firm has an average response to external opportunities and threats relative to its competitors</a:t>
            </a:r>
          </a:p>
          <a:p>
            <a:endParaRPr lang="en-CA" dirty="0"/>
          </a:p>
          <a:p>
            <a:r>
              <a:rPr lang="en-CA" dirty="0"/>
              <a:t>The firm has a weak internal structure which impacts its operation strategy</a:t>
            </a:r>
          </a:p>
        </p:txBody>
      </p:sp>
      <p:grpSp>
        <p:nvGrpSpPr>
          <p:cNvPr id="25" name="Group 24">
            <a:extLst>
              <a:ext uri="{FF2B5EF4-FFF2-40B4-BE49-F238E27FC236}">
                <a16:creationId xmlns:a16="http://schemas.microsoft.com/office/drawing/2014/main" id="{972B4852-6308-49B4-B8DA-39C23A75AEBA}"/>
              </a:ext>
            </a:extLst>
          </p:cNvPr>
          <p:cNvGrpSpPr/>
          <p:nvPr/>
        </p:nvGrpSpPr>
        <p:grpSpPr>
          <a:xfrm>
            <a:off x="6393871" y="1657850"/>
            <a:ext cx="5046928" cy="3960000"/>
            <a:chOff x="6400800" y="1232379"/>
            <a:chExt cx="5046928" cy="3960000"/>
          </a:xfrm>
        </p:grpSpPr>
        <p:cxnSp>
          <p:nvCxnSpPr>
            <p:cNvPr id="8" name="Straight Connector 7">
              <a:extLst>
                <a:ext uri="{FF2B5EF4-FFF2-40B4-BE49-F238E27FC236}">
                  <a16:creationId xmlns:a16="http://schemas.microsoft.com/office/drawing/2014/main" id="{740B2F47-AC24-4A2D-8ED6-1879785E5F78}"/>
                </a:ext>
              </a:extLst>
            </p:cNvPr>
            <p:cNvCxnSpPr>
              <a:cxnSpLocks/>
            </p:cNvCxnSpPr>
            <p:nvPr/>
          </p:nvCxnSpPr>
          <p:spPr>
            <a:xfrm>
              <a:off x="7538224" y="1232379"/>
              <a:ext cx="0" cy="39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DE004A-946B-4B49-9BD6-F92AF59ACE55}"/>
                </a:ext>
              </a:extLst>
            </p:cNvPr>
            <p:cNvCxnSpPr>
              <a:cxnSpLocks/>
            </p:cNvCxnSpPr>
            <p:nvPr/>
          </p:nvCxnSpPr>
          <p:spPr>
            <a:xfrm>
              <a:off x="10267569" y="1232379"/>
              <a:ext cx="0" cy="39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DCD7C7-E1EE-453A-A53F-B70D9AD31198}"/>
                </a:ext>
              </a:extLst>
            </p:cNvPr>
            <p:cNvCxnSpPr>
              <a:cxnSpLocks/>
            </p:cNvCxnSpPr>
            <p:nvPr/>
          </p:nvCxnSpPr>
          <p:spPr>
            <a:xfrm flipH="1">
              <a:off x="6407728" y="2426973"/>
              <a:ext cx="50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FF9F40F-1E26-4F55-84F7-2921A0BE14BF}"/>
                </a:ext>
              </a:extLst>
            </p:cNvPr>
            <p:cNvCxnSpPr>
              <a:cxnSpLocks/>
            </p:cNvCxnSpPr>
            <p:nvPr/>
          </p:nvCxnSpPr>
          <p:spPr>
            <a:xfrm flipH="1">
              <a:off x="6400800" y="3687737"/>
              <a:ext cx="5040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B31C8E85-FA9C-4A53-8B26-0F5AA635BDB2}"/>
              </a:ext>
            </a:extLst>
          </p:cNvPr>
          <p:cNvSpPr txBox="1"/>
          <p:nvPr/>
        </p:nvSpPr>
        <p:spPr>
          <a:xfrm>
            <a:off x="8215745" y="896071"/>
            <a:ext cx="1302328" cy="369332"/>
          </a:xfrm>
          <a:prstGeom prst="rect">
            <a:avLst/>
          </a:prstGeom>
          <a:noFill/>
        </p:spPr>
        <p:txBody>
          <a:bodyPr wrap="square" rtlCol="0">
            <a:spAutoFit/>
          </a:bodyPr>
          <a:lstStyle/>
          <a:p>
            <a:pPr algn="ctr"/>
            <a:r>
              <a:rPr lang="en-CA" b="1" dirty="0"/>
              <a:t>IFE</a:t>
            </a:r>
          </a:p>
        </p:txBody>
      </p:sp>
      <p:sp>
        <p:nvSpPr>
          <p:cNvPr id="27" name="TextBox 26">
            <a:extLst>
              <a:ext uri="{FF2B5EF4-FFF2-40B4-BE49-F238E27FC236}">
                <a16:creationId xmlns:a16="http://schemas.microsoft.com/office/drawing/2014/main" id="{3ECFA7EA-756F-45F0-B74E-001D9FAEB54A}"/>
              </a:ext>
            </a:extLst>
          </p:cNvPr>
          <p:cNvSpPr txBox="1"/>
          <p:nvPr/>
        </p:nvSpPr>
        <p:spPr>
          <a:xfrm rot="16200000">
            <a:off x="4996257" y="3244334"/>
            <a:ext cx="1302328" cy="369332"/>
          </a:xfrm>
          <a:prstGeom prst="rect">
            <a:avLst/>
          </a:prstGeom>
          <a:noFill/>
        </p:spPr>
        <p:txBody>
          <a:bodyPr wrap="square" rtlCol="0">
            <a:spAutoFit/>
          </a:bodyPr>
          <a:lstStyle/>
          <a:p>
            <a:pPr algn="ctr"/>
            <a:r>
              <a:rPr lang="en-CA" b="1" dirty="0"/>
              <a:t>EFE</a:t>
            </a:r>
          </a:p>
        </p:txBody>
      </p:sp>
      <p:sp>
        <p:nvSpPr>
          <p:cNvPr id="28" name="TextBox 27">
            <a:extLst>
              <a:ext uri="{FF2B5EF4-FFF2-40B4-BE49-F238E27FC236}">
                <a16:creationId xmlns:a16="http://schemas.microsoft.com/office/drawing/2014/main" id="{9BAFFE27-BA65-47EC-8AC1-6EB41A1814A0}"/>
              </a:ext>
            </a:extLst>
          </p:cNvPr>
          <p:cNvSpPr txBox="1"/>
          <p:nvPr/>
        </p:nvSpPr>
        <p:spPr>
          <a:xfrm rot="16200000">
            <a:off x="5480409" y="2016614"/>
            <a:ext cx="1302328" cy="369332"/>
          </a:xfrm>
          <a:prstGeom prst="rect">
            <a:avLst/>
          </a:prstGeom>
          <a:noFill/>
        </p:spPr>
        <p:txBody>
          <a:bodyPr wrap="square" rtlCol="0">
            <a:spAutoFit/>
          </a:bodyPr>
          <a:lstStyle/>
          <a:p>
            <a:pPr algn="ctr"/>
            <a:r>
              <a:rPr lang="en-CA" dirty="0"/>
              <a:t>High</a:t>
            </a:r>
          </a:p>
        </p:txBody>
      </p:sp>
      <p:sp>
        <p:nvSpPr>
          <p:cNvPr id="29" name="TextBox 28">
            <a:extLst>
              <a:ext uri="{FF2B5EF4-FFF2-40B4-BE49-F238E27FC236}">
                <a16:creationId xmlns:a16="http://schemas.microsoft.com/office/drawing/2014/main" id="{B43E493B-3DBC-4152-A0FD-66B0557474CD}"/>
              </a:ext>
            </a:extLst>
          </p:cNvPr>
          <p:cNvSpPr txBox="1"/>
          <p:nvPr/>
        </p:nvSpPr>
        <p:spPr>
          <a:xfrm rot="16200000">
            <a:off x="5480409" y="3244334"/>
            <a:ext cx="1302328" cy="369332"/>
          </a:xfrm>
          <a:prstGeom prst="rect">
            <a:avLst/>
          </a:prstGeom>
          <a:noFill/>
        </p:spPr>
        <p:txBody>
          <a:bodyPr wrap="square" rtlCol="0">
            <a:spAutoFit/>
          </a:bodyPr>
          <a:lstStyle/>
          <a:p>
            <a:pPr algn="ctr"/>
            <a:r>
              <a:rPr lang="en-CA" dirty="0"/>
              <a:t>Medium</a:t>
            </a:r>
          </a:p>
        </p:txBody>
      </p:sp>
      <p:sp>
        <p:nvSpPr>
          <p:cNvPr id="30" name="TextBox 29">
            <a:extLst>
              <a:ext uri="{FF2B5EF4-FFF2-40B4-BE49-F238E27FC236}">
                <a16:creationId xmlns:a16="http://schemas.microsoft.com/office/drawing/2014/main" id="{494BEDBA-7043-433F-95E7-422752FBDEED}"/>
              </a:ext>
            </a:extLst>
          </p:cNvPr>
          <p:cNvSpPr txBox="1"/>
          <p:nvPr/>
        </p:nvSpPr>
        <p:spPr>
          <a:xfrm rot="16200000">
            <a:off x="5474416" y="4472053"/>
            <a:ext cx="1302328" cy="369332"/>
          </a:xfrm>
          <a:prstGeom prst="rect">
            <a:avLst/>
          </a:prstGeom>
          <a:noFill/>
        </p:spPr>
        <p:txBody>
          <a:bodyPr wrap="square" rtlCol="0">
            <a:spAutoFit/>
          </a:bodyPr>
          <a:lstStyle/>
          <a:p>
            <a:pPr algn="ctr"/>
            <a:r>
              <a:rPr lang="en-CA" dirty="0"/>
              <a:t>Low</a:t>
            </a:r>
          </a:p>
        </p:txBody>
      </p:sp>
      <p:sp>
        <p:nvSpPr>
          <p:cNvPr id="31" name="TextBox 30">
            <a:extLst>
              <a:ext uri="{FF2B5EF4-FFF2-40B4-BE49-F238E27FC236}">
                <a16:creationId xmlns:a16="http://schemas.microsoft.com/office/drawing/2014/main" id="{DDB77020-ADBA-44BF-A991-CF82273D7629}"/>
              </a:ext>
            </a:extLst>
          </p:cNvPr>
          <p:cNvSpPr txBox="1"/>
          <p:nvPr/>
        </p:nvSpPr>
        <p:spPr>
          <a:xfrm>
            <a:off x="6242701" y="1238557"/>
            <a:ext cx="1302328" cy="369332"/>
          </a:xfrm>
          <a:prstGeom prst="rect">
            <a:avLst/>
          </a:prstGeom>
          <a:noFill/>
        </p:spPr>
        <p:txBody>
          <a:bodyPr wrap="square" rtlCol="0">
            <a:spAutoFit/>
          </a:bodyPr>
          <a:lstStyle/>
          <a:p>
            <a:pPr algn="ctr"/>
            <a:r>
              <a:rPr lang="en-CA" dirty="0"/>
              <a:t>Strong</a:t>
            </a:r>
          </a:p>
        </p:txBody>
      </p:sp>
      <p:sp>
        <p:nvSpPr>
          <p:cNvPr id="32" name="TextBox 31">
            <a:extLst>
              <a:ext uri="{FF2B5EF4-FFF2-40B4-BE49-F238E27FC236}">
                <a16:creationId xmlns:a16="http://schemas.microsoft.com/office/drawing/2014/main" id="{96CD727A-659D-4C4E-9EA6-F40BEFFD6753}"/>
              </a:ext>
            </a:extLst>
          </p:cNvPr>
          <p:cNvSpPr txBox="1"/>
          <p:nvPr/>
        </p:nvSpPr>
        <p:spPr>
          <a:xfrm>
            <a:off x="8262707" y="1238724"/>
            <a:ext cx="1302328" cy="369332"/>
          </a:xfrm>
          <a:prstGeom prst="rect">
            <a:avLst/>
          </a:prstGeom>
          <a:noFill/>
        </p:spPr>
        <p:txBody>
          <a:bodyPr wrap="square" rtlCol="0">
            <a:spAutoFit/>
          </a:bodyPr>
          <a:lstStyle/>
          <a:p>
            <a:pPr algn="ctr"/>
            <a:r>
              <a:rPr lang="en-CA" dirty="0"/>
              <a:t>Average</a:t>
            </a:r>
          </a:p>
        </p:txBody>
      </p:sp>
      <p:sp>
        <p:nvSpPr>
          <p:cNvPr id="33" name="TextBox 32">
            <a:extLst>
              <a:ext uri="{FF2B5EF4-FFF2-40B4-BE49-F238E27FC236}">
                <a16:creationId xmlns:a16="http://schemas.microsoft.com/office/drawing/2014/main" id="{D5014A19-28F6-421A-A9DC-4F07FE2E5046}"/>
              </a:ext>
            </a:extLst>
          </p:cNvPr>
          <p:cNvSpPr txBox="1"/>
          <p:nvPr/>
        </p:nvSpPr>
        <p:spPr>
          <a:xfrm>
            <a:off x="10235751" y="1238557"/>
            <a:ext cx="1302328" cy="369332"/>
          </a:xfrm>
          <a:prstGeom prst="rect">
            <a:avLst/>
          </a:prstGeom>
          <a:noFill/>
        </p:spPr>
        <p:txBody>
          <a:bodyPr wrap="square" rtlCol="0">
            <a:spAutoFit/>
          </a:bodyPr>
          <a:lstStyle/>
          <a:p>
            <a:pPr algn="ctr"/>
            <a:r>
              <a:rPr lang="en-CA" dirty="0"/>
              <a:t>Weak</a:t>
            </a:r>
          </a:p>
        </p:txBody>
      </p:sp>
      <p:sp>
        <p:nvSpPr>
          <p:cNvPr id="34" name="Oval 33">
            <a:extLst>
              <a:ext uri="{FF2B5EF4-FFF2-40B4-BE49-F238E27FC236}">
                <a16:creationId xmlns:a16="http://schemas.microsoft.com/office/drawing/2014/main" id="{5483F19B-4FB6-459D-BB62-4D42B0A12B65}"/>
              </a:ext>
            </a:extLst>
          </p:cNvPr>
          <p:cNvSpPr/>
          <p:nvPr/>
        </p:nvSpPr>
        <p:spPr>
          <a:xfrm>
            <a:off x="10971704" y="5617850"/>
            <a:ext cx="369332" cy="3385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A76573A9-9124-43E9-8EA6-53046B6B20C5}"/>
              </a:ext>
            </a:extLst>
          </p:cNvPr>
          <p:cNvSpPr/>
          <p:nvPr/>
        </p:nvSpPr>
        <p:spPr>
          <a:xfrm>
            <a:off x="10983101" y="5956417"/>
            <a:ext cx="369332" cy="33856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80972182-0976-4C42-931D-E7126DF4F697}"/>
              </a:ext>
            </a:extLst>
          </p:cNvPr>
          <p:cNvSpPr txBox="1"/>
          <p:nvPr/>
        </p:nvSpPr>
        <p:spPr>
          <a:xfrm>
            <a:off x="11341036" y="5617850"/>
            <a:ext cx="711063" cy="369332"/>
          </a:xfrm>
          <a:prstGeom prst="rect">
            <a:avLst/>
          </a:prstGeom>
          <a:noFill/>
        </p:spPr>
        <p:txBody>
          <a:bodyPr wrap="square" rtlCol="0">
            <a:spAutoFit/>
          </a:bodyPr>
          <a:lstStyle/>
          <a:p>
            <a:r>
              <a:rPr lang="en-CA" dirty="0"/>
              <a:t>EFE</a:t>
            </a:r>
          </a:p>
        </p:txBody>
      </p:sp>
      <p:sp>
        <p:nvSpPr>
          <p:cNvPr id="37" name="TextBox 36">
            <a:extLst>
              <a:ext uri="{FF2B5EF4-FFF2-40B4-BE49-F238E27FC236}">
                <a16:creationId xmlns:a16="http://schemas.microsoft.com/office/drawing/2014/main" id="{D108CF3D-1021-49B3-9883-E61CE2E5D967}"/>
              </a:ext>
            </a:extLst>
          </p:cNvPr>
          <p:cNvSpPr txBox="1"/>
          <p:nvPr/>
        </p:nvSpPr>
        <p:spPr>
          <a:xfrm>
            <a:off x="11354836" y="5956417"/>
            <a:ext cx="711063" cy="369332"/>
          </a:xfrm>
          <a:prstGeom prst="rect">
            <a:avLst/>
          </a:prstGeom>
          <a:noFill/>
        </p:spPr>
        <p:txBody>
          <a:bodyPr wrap="square" rtlCol="0">
            <a:spAutoFit/>
          </a:bodyPr>
          <a:lstStyle/>
          <a:p>
            <a:r>
              <a:rPr lang="en-CA" dirty="0"/>
              <a:t>IFE</a:t>
            </a:r>
          </a:p>
        </p:txBody>
      </p:sp>
      <p:sp>
        <p:nvSpPr>
          <p:cNvPr id="38" name="Oval 37">
            <a:extLst>
              <a:ext uri="{FF2B5EF4-FFF2-40B4-BE49-F238E27FC236}">
                <a16:creationId xmlns:a16="http://schemas.microsoft.com/office/drawing/2014/main" id="{AC6B6138-7DDC-4944-BE3F-400F65372327}"/>
              </a:ext>
            </a:extLst>
          </p:cNvPr>
          <p:cNvSpPr/>
          <p:nvPr/>
        </p:nvSpPr>
        <p:spPr>
          <a:xfrm>
            <a:off x="10602372" y="3406571"/>
            <a:ext cx="369332" cy="3385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38B8118C-A799-4019-A2C3-8DFF2FD04040}"/>
              </a:ext>
            </a:extLst>
          </p:cNvPr>
          <p:cNvSpPr/>
          <p:nvPr/>
        </p:nvSpPr>
        <p:spPr>
          <a:xfrm>
            <a:off x="10843040" y="3259715"/>
            <a:ext cx="369332" cy="33856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78014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Corporate Strategy</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994687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1" y="1263535"/>
            <a:ext cx="5205758" cy="4705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t>Fiesta is engaged in downstream vertical</a:t>
            </a:r>
          </a:p>
          <a:p>
            <a:r>
              <a:rPr lang="en-US" sz="2400" dirty="0"/>
              <a:t> integration in the value chain system</a:t>
            </a:r>
          </a:p>
          <a:p>
            <a:r>
              <a:rPr lang="en-US" sz="2400" dirty="0"/>
              <a:t> </a:t>
            </a:r>
          </a:p>
          <a:p>
            <a:endParaRPr lang="en-US" sz="2400" dirty="0"/>
          </a:p>
          <a:p>
            <a:endParaRPr lang="en-US" sz="2400" dirty="0"/>
          </a:p>
          <a:p>
            <a:endParaRPr lang="en-US" sz="2400" dirty="0"/>
          </a:p>
          <a:p>
            <a:endParaRPr lang="en-US" sz="2400" dirty="0"/>
          </a:p>
          <a:p>
            <a:r>
              <a:rPr lang="en-CA" sz="2400" dirty="0">
                <a:solidFill>
                  <a:schemeClr val="tx1"/>
                </a:solidFill>
              </a:rPr>
              <a:t>As of January 2018, </a:t>
            </a:r>
            <a:r>
              <a:rPr lang="en-US" sz="2400" dirty="0">
                <a:solidFill>
                  <a:schemeClr val="tx1"/>
                </a:solidFill>
              </a:rPr>
              <a:t>Fiesta has taken measures to engage in backward vertical integration by controlling the feed and breed of all chicken purchased for Pollo </a:t>
            </a:r>
            <a:r>
              <a:rPr lang="en-US" sz="2400" dirty="0" err="1">
                <a:solidFill>
                  <a:schemeClr val="tx1"/>
                </a:solidFill>
              </a:rPr>
              <a:t>Tropical’s</a:t>
            </a:r>
            <a:r>
              <a:rPr lang="en-US" sz="2400" dirty="0">
                <a:solidFill>
                  <a:schemeClr val="tx1"/>
                </a:solidFill>
              </a:rPr>
              <a:t> operations</a:t>
            </a:r>
            <a:endParaRPr lang="en-CA" sz="2400" dirty="0">
              <a:solidFill>
                <a:schemeClr val="tx1"/>
              </a:solidFill>
            </a:endParaRPr>
          </a:p>
        </p:txBody>
      </p:sp>
      <p:sp>
        <p:nvSpPr>
          <p:cNvPr id="2" name="Title 1"/>
          <p:cNvSpPr>
            <a:spLocks noGrp="1"/>
          </p:cNvSpPr>
          <p:nvPr>
            <p:ph type="title"/>
          </p:nvPr>
        </p:nvSpPr>
        <p:spPr>
          <a:xfrm>
            <a:off x="381001" y="183166"/>
            <a:ext cx="10355314" cy="524336"/>
          </a:xfrm>
        </p:spPr>
        <p:txBody>
          <a:bodyPr>
            <a:normAutofit fontScale="90000"/>
          </a:bodyPr>
          <a:lstStyle/>
          <a:p>
            <a:r>
              <a:rPr lang="en-CA" dirty="0"/>
              <a:t>Vertical Integration</a:t>
            </a:r>
          </a:p>
        </p:txBody>
      </p:sp>
      <p:sp>
        <p:nvSpPr>
          <p:cNvPr id="3" name="Slide Number Placeholder 2"/>
          <p:cNvSpPr>
            <a:spLocks noGrp="1"/>
          </p:cNvSpPr>
          <p:nvPr>
            <p:ph type="sldNum" sz="quarter" idx="12"/>
          </p:nvPr>
        </p:nvSpPr>
        <p:spPr/>
        <p:txBody>
          <a:bodyPr/>
          <a:lstStyle/>
          <a:p>
            <a:fld id="{5B5881EB-CE46-46FC-A494-FCD8ABFC15F5}" type="slidenum">
              <a:rPr lang="en-US" smtClean="0"/>
              <a:pPr/>
              <a:t>35</a:t>
            </a:fld>
            <a:endParaRPr lang="en-US" dirty="0"/>
          </a:p>
        </p:txBody>
      </p:sp>
      <p:graphicFrame>
        <p:nvGraphicFramePr>
          <p:cNvPr id="4" name="Chart 3"/>
          <p:cNvGraphicFramePr/>
          <p:nvPr>
            <p:extLst>
              <p:ext uri="{D42A27DB-BD31-4B8C-83A1-F6EECF244321}">
                <p14:modId xmlns:p14="http://schemas.microsoft.com/office/powerpoint/2010/main" val="1926669296"/>
              </p:ext>
            </p:extLst>
          </p:nvPr>
        </p:nvGraphicFramePr>
        <p:xfrm>
          <a:off x="5586758" y="1263535"/>
          <a:ext cx="6238875" cy="47050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72436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317" y="239588"/>
            <a:ext cx="10200142" cy="853432"/>
          </a:xfrm>
        </p:spPr>
        <p:txBody>
          <a:bodyPr>
            <a:normAutofit/>
          </a:bodyPr>
          <a:lstStyle/>
          <a:p>
            <a:r>
              <a:rPr lang="en-CA" dirty="0"/>
              <a:t>Horizontal Integration</a:t>
            </a:r>
          </a:p>
        </p:txBody>
      </p:sp>
      <p:sp>
        <p:nvSpPr>
          <p:cNvPr id="3" name="Slide Number Placeholder 2"/>
          <p:cNvSpPr>
            <a:spLocks noGrp="1"/>
          </p:cNvSpPr>
          <p:nvPr>
            <p:ph type="sldNum" sz="quarter" idx="12"/>
          </p:nvPr>
        </p:nvSpPr>
        <p:spPr/>
        <p:txBody>
          <a:bodyPr/>
          <a:lstStyle/>
          <a:p>
            <a:fld id="{5B5881EB-CE46-46FC-A494-FCD8ABFC15F5}" type="slidenum">
              <a:rPr lang="en-US" smtClean="0"/>
              <a:pPr/>
              <a:t>36</a:t>
            </a:fld>
            <a:endParaRPr lang="en-US" dirty="0"/>
          </a:p>
        </p:txBody>
      </p:sp>
      <p:sp>
        <p:nvSpPr>
          <p:cNvPr id="4" name="TextBox 3"/>
          <p:cNvSpPr txBox="1"/>
          <p:nvPr/>
        </p:nvSpPr>
        <p:spPr>
          <a:xfrm>
            <a:off x="504305" y="1093020"/>
            <a:ext cx="11165378" cy="1200329"/>
          </a:xfrm>
          <a:prstGeom prst="rect">
            <a:avLst/>
          </a:prstGeom>
          <a:noFill/>
        </p:spPr>
        <p:txBody>
          <a:bodyPr wrap="square" rtlCol="0">
            <a:spAutoFit/>
          </a:bodyPr>
          <a:lstStyle/>
          <a:p>
            <a:r>
              <a:rPr lang="en-US" sz="2400" dirty="0"/>
              <a:t>Fiesta operates under the following NAICS classification </a:t>
            </a:r>
          </a:p>
          <a:p>
            <a:pPr marL="285750" indent="-285750">
              <a:buFont typeface="Arial" panose="020B0604020202020204" pitchFamily="34" charset="0"/>
              <a:buChar char="•"/>
            </a:pPr>
            <a:r>
              <a:rPr lang="en-US" sz="2400" dirty="0"/>
              <a:t>For its two brands the firm has the following NAICS code: </a:t>
            </a:r>
            <a:r>
              <a:rPr lang="en-US" sz="2400" dirty="0">
                <a:solidFill>
                  <a:schemeClr val="accent2"/>
                </a:solidFill>
              </a:rPr>
              <a:t>722511</a:t>
            </a:r>
            <a:r>
              <a:rPr lang="en-US" sz="2400" dirty="0"/>
              <a:t>, which is the code for full-service restaurants  </a:t>
            </a:r>
          </a:p>
        </p:txBody>
      </p:sp>
      <p:graphicFrame>
        <p:nvGraphicFramePr>
          <p:cNvPr id="6" name="Diagram 5"/>
          <p:cNvGraphicFramePr/>
          <p:nvPr>
            <p:extLst>
              <p:ext uri="{D42A27DB-BD31-4B8C-83A1-F6EECF244321}">
                <p14:modId xmlns:p14="http://schemas.microsoft.com/office/powerpoint/2010/main" val="1118541663"/>
              </p:ext>
            </p:extLst>
          </p:nvPr>
        </p:nvGraphicFramePr>
        <p:xfrm>
          <a:off x="8967549" y="2975339"/>
          <a:ext cx="2828175" cy="3096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660226BF-6F0F-4C2B-BE8C-6B6CF13AC77C}"/>
              </a:ext>
            </a:extLst>
          </p:cNvPr>
          <p:cNvSpPr/>
          <p:nvPr/>
        </p:nvSpPr>
        <p:spPr>
          <a:xfrm>
            <a:off x="504305" y="3224078"/>
            <a:ext cx="8463244" cy="2308324"/>
          </a:xfrm>
          <a:prstGeom prst="rect">
            <a:avLst/>
          </a:prstGeom>
        </p:spPr>
        <p:txBody>
          <a:bodyPr wrap="square">
            <a:spAutoFit/>
          </a:bodyPr>
          <a:lstStyle/>
          <a:p>
            <a:r>
              <a:rPr lang="en-US" sz="2400" dirty="0">
                <a:ea typeface="Calibri" panose="020F0502020204030204" pitchFamily="34" charset="0"/>
              </a:rPr>
              <a:t>Given Fiesta’s current corporate strategy, there is no activity towards acquisition of businesses</a:t>
            </a:r>
          </a:p>
          <a:p>
            <a:endParaRPr lang="en-US" sz="2400" dirty="0">
              <a:ea typeface="Calibri" panose="020F0502020204030204" pitchFamily="34" charset="0"/>
            </a:endParaRPr>
          </a:p>
          <a:p>
            <a:r>
              <a:rPr lang="en-US" sz="2400" dirty="0">
                <a:ea typeface="Calibri" panose="020F0502020204030204" pitchFamily="34" charset="0"/>
              </a:rPr>
              <a:t> Furthermore, Fiesta’s loan obligations under its current senior crediting facility has implemented negative covenants that would make it impossible for Fiesta to acquire any businesses</a:t>
            </a:r>
            <a:endParaRPr lang="en-CA" sz="2400" dirty="0"/>
          </a:p>
        </p:txBody>
      </p:sp>
    </p:spTree>
    <p:extLst>
      <p:ext uri="{BB962C8B-B14F-4D97-AF65-F5344CB8AC3E}">
        <p14:creationId xmlns:p14="http://schemas.microsoft.com/office/powerpoint/2010/main" val="534633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77"/>
            <a:ext cx="10265260" cy="531524"/>
          </a:xfrm>
        </p:spPr>
        <p:txBody>
          <a:bodyPr>
            <a:normAutofit fontScale="90000"/>
          </a:bodyPr>
          <a:lstStyle/>
          <a:p>
            <a:r>
              <a:rPr lang="en-CA" dirty="0"/>
              <a:t>Geographic Integration</a:t>
            </a:r>
          </a:p>
        </p:txBody>
      </p:sp>
      <p:sp>
        <p:nvSpPr>
          <p:cNvPr id="3" name="Slide Number Placeholder 2"/>
          <p:cNvSpPr>
            <a:spLocks noGrp="1"/>
          </p:cNvSpPr>
          <p:nvPr>
            <p:ph type="sldNum" sz="quarter" idx="12"/>
          </p:nvPr>
        </p:nvSpPr>
        <p:spPr/>
        <p:txBody>
          <a:bodyPr/>
          <a:lstStyle/>
          <a:p>
            <a:fld id="{5B5881EB-CE46-46FC-A494-FCD8ABFC15F5}" type="slidenum">
              <a:rPr lang="en-US" smtClean="0"/>
              <a:pPr/>
              <a:t>37</a:t>
            </a:fld>
            <a:endParaRPr lang="en-US" dirty="0"/>
          </a:p>
        </p:txBody>
      </p:sp>
      <p:graphicFrame>
        <p:nvGraphicFramePr>
          <p:cNvPr id="8" name="Chart 7"/>
          <p:cNvGraphicFramePr/>
          <p:nvPr>
            <p:extLst>
              <p:ext uri="{D42A27DB-BD31-4B8C-83A1-F6EECF244321}">
                <p14:modId xmlns:p14="http://schemas.microsoft.com/office/powerpoint/2010/main" val="2566498433"/>
              </p:ext>
            </p:extLst>
          </p:nvPr>
        </p:nvGraphicFramePr>
        <p:xfrm>
          <a:off x="457200" y="2064327"/>
          <a:ext cx="5176134" cy="38970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1342009383"/>
              </p:ext>
            </p:extLst>
          </p:nvPr>
        </p:nvGraphicFramePr>
        <p:xfrm>
          <a:off x="6096000" y="2064327"/>
          <a:ext cx="5782884" cy="3897024"/>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6096000" y="725656"/>
            <a:ext cx="5782884" cy="85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Similar to Pollo Tropical,  Taco Cabana has a weak national and global presence </a:t>
            </a:r>
          </a:p>
        </p:txBody>
      </p:sp>
      <p:sp>
        <p:nvSpPr>
          <p:cNvPr id="11" name="Rectangle 10"/>
          <p:cNvSpPr/>
          <p:nvPr/>
        </p:nvSpPr>
        <p:spPr>
          <a:xfrm>
            <a:off x="457200" y="896649"/>
            <a:ext cx="5176133" cy="85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These franchise agreements in Guyana and Panama are insignificantly monitored by Fiesta </a:t>
            </a:r>
            <a:r>
              <a:rPr lang="mr-IN" dirty="0"/>
              <a:t>–</a:t>
            </a:r>
            <a:r>
              <a:rPr lang="en-US" dirty="0"/>
              <a:t> franchise agreements in place</a:t>
            </a:r>
          </a:p>
        </p:txBody>
      </p:sp>
    </p:spTree>
    <p:extLst>
      <p:ext uri="{BB962C8B-B14F-4D97-AF65-F5344CB8AC3E}">
        <p14:creationId xmlns:p14="http://schemas.microsoft.com/office/powerpoint/2010/main" val="773139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341459" cy="660787"/>
          </a:xfrm>
        </p:spPr>
        <p:txBody>
          <a:bodyPr>
            <a:normAutofit fontScale="90000"/>
          </a:bodyPr>
          <a:lstStyle/>
          <a:p>
            <a:r>
              <a:rPr lang="en-US" dirty="0"/>
              <a:t>Problems with Current Corporate Strategy</a:t>
            </a:r>
            <a:endParaRPr lang="en-CA" dirty="0"/>
          </a:p>
        </p:txBody>
      </p:sp>
      <p:sp>
        <p:nvSpPr>
          <p:cNvPr id="3" name="Slide Number Placeholder 2"/>
          <p:cNvSpPr>
            <a:spLocks noGrp="1"/>
          </p:cNvSpPr>
          <p:nvPr>
            <p:ph type="sldNum" sz="quarter" idx="12"/>
          </p:nvPr>
        </p:nvSpPr>
        <p:spPr/>
        <p:txBody>
          <a:bodyPr/>
          <a:lstStyle/>
          <a:p>
            <a:fld id="{5B5881EB-CE46-46FC-A494-FCD8ABFC15F5}" type="slidenum">
              <a:rPr lang="en-US" smtClean="0"/>
              <a:pPr/>
              <a:t>38</a:t>
            </a:fld>
            <a:endParaRPr lang="en-US" dirty="0"/>
          </a:p>
        </p:txBody>
      </p:sp>
      <p:sp>
        <p:nvSpPr>
          <p:cNvPr id="4" name="Rectangle 3"/>
          <p:cNvSpPr/>
          <p:nvPr/>
        </p:nvSpPr>
        <p:spPr>
          <a:xfrm>
            <a:off x="453390" y="1313412"/>
            <a:ext cx="3459480" cy="47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Vertical</a:t>
            </a:r>
          </a:p>
        </p:txBody>
      </p:sp>
      <p:sp>
        <p:nvSpPr>
          <p:cNvPr id="5" name="Rectangle 4"/>
          <p:cNvSpPr/>
          <p:nvPr/>
        </p:nvSpPr>
        <p:spPr>
          <a:xfrm>
            <a:off x="4366260" y="1313412"/>
            <a:ext cx="3459480" cy="47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Horizontal</a:t>
            </a:r>
          </a:p>
        </p:txBody>
      </p:sp>
      <p:sp>
        <p:nvSpPr>
          <p:cNvPr id="6" name="Rectangle 5"/>
          <p:cNvSpPr/>
          <p:nvPr/>
        </p:nvSpPr>
        <p:spPr>
          <a:xfrm>
            <a:off x="8279130" y="1313412"/>
            <a:ext cx="3459480" cy="47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Geographic</a:t>
            </a:r>
          </a:p>
        </p:txBody>
      </p:sp>
      <p:sp>
        <p:nvSpPr>
          <p:cNvPr id="7" name="Rectangle 6"/>
          <p:cNvSpPr/>
          <p:nvPr/>
        </p:nvSpPr>
        <p:spPr>
          <a:xfrm>
            <a:off x="453390" y="1895302"/>
            <a:ext cx="3459480" cy="39367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Fiesta is using unnecessary resources by engaging in mid-stream value chain activities. </a:t>
            </a:r>
            <a:endParaRPr lang="en-CA" sz="2400" dirty="0"/>
          </a:p>
        </p:txBody>
      </p:sp>
      <p:sp>
        <p:nvSpPr>
          <p:cNvPr id="8" name="Rectangle 7"/>
          <p:cNvSpPr/>
          <p:nvPr/>
        </p:nvSpPr>
        <p:spPr>
          <a:xfrm>
            <a:off x="4366260" y="1895302"/>
            <a:ext cx="3459480" cy="39367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Fiesta’s core business is concentrated within the full-service restaurants</a:t>
            </a:r>
          </a:p>
          <a:p>
            <a:endParaRPr lang="en-US" sz="2400" dirty="0"/>
          </a:p>
          <a:p>
            <a:r>
              <a:rPr lang="en-US" sz="2400" dirty="0"/>
              <a:t>Due to negative covenants the firm can’t make any capital structure modifications </a:t>
            </a:r>
          </a:p>
          <a:p>
            <a:endParaRPr lang="en-US" sz="2400" dirty="0"/>
          </a:p>
          <a:p>
            <a:endParaRPr lang="en-US" sz="2400" dirty="0"/>
          </a:p>
        </p:txBody>
      </p:sp>
      <p:sp>
        <p:nvSpPr>
          <p:cNvPr id="9" name="Rectangle 8"/>
          <p:cNvSpPr/>
          <p:nvPr/>
        </p:nvSpPr>
        <p:spPr>
          <a:xfrm>
            <a:off x="8279130" y="1895302"/>
            <a:ext cx="3459480" cy="39367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83% of all Pollo Tropical restaurant locations are in Florida and 99% of all Taco Cabana locations are in Texas </a:t>
            </a:r>
          </a:p>
          <a:p>
            <a:endParaRPr lang="en-US" sz="2400" dirty="0"/>
          </a:p>
        </p:txBody>
      </p:sp>
      <p:sp>
        <p:nvSpPr>
          <p:cNvPr id="10" name="Rectangle 9"/>
          <p:cNvSpPr/>
          <p:nvPr/>
        </p:nvSpPr>
        <p:spPr>
          <a:xfrm>
            <a:off x="453390" y="5978269"/>
            <a:ext cx="1171135" cy="2576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Weakness</a:t>
            </a:r>
          </a:p>
        </p:txBody>
      </p:sp>
      <p:sp>
        <p:nvSpPr>
          <p:cNvPr id="11" name="Rectangle 10"/>
          <p:cNvSpPr/>
          <p:nvPr/>
        </p:nvSpPr>
        <p:spPr>
          <a:xfrm>
            <a:off x="1648504" y="5978268"/>
            <a:ext cx="1171135" cy="2576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Strength</a:t>
            </a:r>
          </a:p>
        </p:txBody>
      </p:sp>
    </p:spTree>
    <p:extLst>
      <p:ext uri="{BB962C8B-B14F-4D97-AF65-F5344CB8AC3E}">
        <p14:creationId xmlns:p14="http://schemas.microsoft.com/office/powerpoint/2010/main" val="4203370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Business-Functional Strategies</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2461426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9706"/>
            <a:ext cx="9922727" cy="482368"/>
          </a:xfrm>
        </p:spPr>
        <p:txBody>
          <a:bodyPr>
            <a:normAutofit fontScale="90000"/>
          </a:bodyPr>
          <a:lstStyle/>
          <a:p>
            <a:r>
              <a:rPr lang="en-US" dirty="0"/>
              <a:t>Technological Environment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4</a:t>
            </a:fld>
            <a:endParaRPr lang="en-US" dirty="0"/>
          </a:p>
        </p:txBody>
      </p:sp>
      <p:sp>
        <p:nvSpPr>
          <p:cNvPr id="8" name="Rectangle 7"/>
          <p:cNvSpPr/>
          <p:nvPr/>
        </p:nvSpPr>
        <p:spPr>
          <a:xfrm>
            <a:off x="381000" y="935179"/>
            <a:ext cx="5182479" cy="382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Mobile Experience and M-Commerce (Threat)</a:t>
            </a:r>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r>
              <a:rPr lang="en-CA" b="1" dirty="0"/>
              <a:t>	</a:t>
            </a:r>
            <a:endParaRPr lang="en-CA" dirty="0"/>
          </a:p>
        </p:txBody>
      </p:sp>
      <p:sp>
        <p:nvSpPr>
          <p:cNvPr id="5" name="Rectangle 4">
            <a:extLst>
              <a:ext uri="{FF2B5EF4-FFF2-40B4-BE49-F238E27FC236}">
                <a16:creationId xmlns:a16="http://schemas.microsoft.com/office/drawing/2014/main" id="{B3FD1919-5AA0-4FC6-989E-D32ED13ED9F0}"/>
              </a:ext>
            </a:extLst>
          </p:cNvPr>
          <p:cNvSpPr/>
          <p:nvPr/>
        </p:nvSpPr>
        <p:spPr>
          <a:xfrm>
            <a:off x="6234548" y="947853"/>
            <a:ext cx="2552943" cy="369332"/>
          </a:xfrm>
          <a:prstGeom prst="rect">
            <a:avLst/>
          </a:prstGeom>
        </p:spPr>
        <p:txBody>
          <a:bodyPr wrap="none">
            <a:spAutoFit/>
          </a:bodyPr>
          <a:lstStyle/>
          <a:p>
            <a:r>
              <a:rPr lang="en-US" b="1" dirty="0"/>
              <a:t>Smart-Speakers (Threat) </a:t>
            </a:r>
          </a:p>
        </p:txBody>
      </p:sp>
      <p:pic>
        <p:nvPicPr>
          <p:cNvPr id="6" name="Picture 5">
            <a:extLst>
              <a:ext uri="{FF2B5EF4-FFF2-40B4-BE49-F238E27FC236}">
                <a16:creationId xmlns:a16="http://schemas.microsoft.com/office/drawing/2014/main" id="{02EB8156-54F6-4860-9ED4-433A73CB8F63}"/>
              </a:ext>
            </a:extLst>
          </p:cNvPr>
          <p:cNvPicPr>
            <a:picLocks noChangeAspect="1"/>
          </p:cNvPicPr>
          <p:nvPr/>
        </p:nvPicPr>
        <p:blipFill>
          <a:blip r:embed="rId2"/>
          <a:stretch>
            <a:fillRect/>
          </a:stretch>
        </p:blipFill>
        <p:spPr>
          <a:xfrm>
            <a:off x="381000" y="1417546"/>
            <a:ext cx="5715000" cy="4492600"/>
          </a:xfrm>
          <a:prstGeom prst="rect">
            <a:avLst/>
          </a:prstGeom>
        </p:spPr>
      </p:pic>
      <p:graphicFrame>
        <p:nvGraphicFramePr>
          <p:cNvPr id="9" name="Chart 8">
            <a:extLst>
              <a:ext uri="{FF2B5EF4-FFF2-40B4-BE49-F238E27FC236}">
                <a16:creationId xmlns:a16="http://schemas.microsoft.com/office/drawing/2014/main" id="{C7E382BB-DA1A-42DE-8F99-DEC0DC8B9443}"/>
              </a:ext>
            </a:extLst>
          </p:cNvPr>
          <p:cNvGraphicFramePr/>
          <p:nvPr>
            <p:extLst>
              <p:ext uri="{D42A27DB-BD31-4B8C-83A1-F6EECF244321}">
                <p14:modId xmlns:p14="http://schemas.microsoft.com/office/powerpoint/2010/main" val="1284328729"/>
              </p:ext>
            </p:extLst>
          </p:nvPr>
        </p:nvGraphicFramePr>
        <p:xfrm>
          <a:off x="6234548" y="1417544"/>
          <a:ext cx="5576452" cy="4492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33795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91BA-E0FB-414D-94AE-5336BC73A396}"/>
              </a:ext>
            </a:extLst>
          </p:cNvPr>
          <p:cNvSpPr>
            <a:spLocks noGrp="1"/>
          </p:cNvSpPr>
          <p:nvPr>
            <p:ph type="title"/>
          </p:nvPr>
        </p:nvSpPr>
        <p:spPr>
          <a:xfrm>
            <a:off x="381000" y="365126"/>
            <a:ext cx="10341459" cy="808282"/>
          </a:xfrm>
        </p:spPr>
        <p:txBody>
          <a:bodyPr/>
          <a:lstStyle/>
          <a:p>
            <a:r>
              <a:rPr lang="en-CA" dirty="0"/>
              <a:t>Current Business Strategy</a:t>
            </a:r>
          </a:p>
        </p:txBody>
      </p:sp>
      <p:sp>
        <p:nvSpPr>
          <p:cNvPr id="3" name="Slide Number Placeholder 2">
            <a:extLst>
              <a:ext uri="{FF2B5EF4-FFF2-40B4-BE49-F238E27FC236}">
                <a16:creationId xmlns:a16="http://schemas.microsoft.com/office/drawing/2014/main" id="{8FC4C7C1-7246-419B-9612-C0B6596A4E5C}"/>
              </a:ext>
            </a:extLst>
          </p:cNvPr>
          <p:cNvSpPr>
            <a:spLocks noGrp="1"/>
          </p:cNvSpPr>
          <p:nvPr>
            <p:ph type="sldNum" sz="quarter" idx="12"/>
          </p:nvPr>
        </p:nvSpPr>
        <p:spPr/>
        <p:txBody>
          <a:bodyPr/>
          <a:lstStyle/>
          <a:p>
            <a:fld id="{5B5881EB-CE46-46FC-A494-FCD8ABFC15F5}" type="slidenum">
              <a:rPr lang="en-US" smtClean="0"/>
              <a:pPr/>
              <a:t>40</a:t>
            </a:fld>
            <a:endParaRPr lang="en-US" dirty="0"/>
          </a:p>
        </p:txBody>
      </p:sp>
      <p:grpSp>
        <p:nvGrpSpPr>
          <p:cNvPr id="20" name="Group 19"/>
          <p:cNvGrpSpPr/>
          <p:nvPr/>
        </p:nvGrpSpPr>
        <p:grpSpPr>
          <a:xfrm>
            <a:off x="8476787" y="1173408"/>
            <a:ext cx="3194283" cy="1699667"/>
            <a:chOff x="4993754" y="1129424"/>
            <a:chExt cx="3194283" cy="1699667"/>
          </a:xfrm>
        </p:grpSpPr>
        <p:sp>
          <p:nvSpPr>
            <p:cNvPr id="10" name="Rectangle 9"/>
            <p:cNvSpPr/>
            <p:nvPr/>
          </p:nvSpPr>
          <p:spPr>
            <a:xfrm>
              <a:off x="5527965" y="1645920"/>
              <a:ext cx="1330036" cy="56526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Cost Leadership </a:t>
              </a:r>
            </a:p>
          </p:txBody>
        </p:sp>
        <p:sp>
          <p:nvSpPr>
            <p:cNvPr id="11" name="Rectangle 10"/>
            <p:cNvSpPr/>
            <p:nvPr/>
          </p:nvSpPr>
          <p:spPr>
            <a:xfrm>
              <a:off x="6858001" y="1645919"/>
              <a:ext cx="1330036" cy="5652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Differentiation</a:t>
              </a:r>
            </a:p>
          </p:txBody>
        </p:sp>
        <p:sp>
          <p:nvSpPr>
            <p:cNvPr id="12" name="Rectangle 11"/>
            <p:cNvSpPr/>
            <p:nvPr/>
          </p:nvSpPr>
          <p:spPr>
            <a:xfrm>
              <a:off x="5527965" y="2211184"/>
              <a:ext cx="1330036" cy="5652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Cost Focus</a:t>
              </a:r>
            </a:p>
          </p:txBody>
        </p:sp>
        <p:sp>
          <p:nvSpPr>
            <p:cNvPr id="13" name="Rectangle 12"/>
            <p:cNvSpPr/>
            <p:nvPr/>
          </p:nvSpPr>
          <p:spPr>
            <a:xfrm>
              <a:off x="6858001" y="2211183"/>
              <a:ext cx="1330036" cy="5652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Focused Differentiation</a:t>
              </a:r>
            </a:p>
          </p:txBody>
        </p:sp>
        <p:sp>
          <p:nvSpPr>
            <p:cNvPr id="14" name="TextBox 13"/>
            <p:cNvSpPr txBox="1"/>
            <p:nvPr/>
          </p:nvSpPr>
          <p:spPr>
            <a:xfrm rot="16200000">
              <a:off x="4509418" y="2080377"/>
              <a:ext cx="1230282" cy="261610"/>
            </a:xfrm>
            <a:prstGeom prst="rect">
              <a:avLst/>
            </a:prstGeom>
            <a:noFill/>
          </p:spPr>
          <p:txBody>
            <a:bodyPr wrap="square" rtlCol="0">
              <a:spAutoFit/>
            </a:bodyPr>
            <a:lstStyle/>
            <a:p>
              <a:r>
                <a:rPr lang="en-CA" sz="1050" dirty="0"/>
                <a:t>Competitive Scope</a:t>
              </a:r>
            </a:p>
          </p:txBody>
        </p:sp>
        <p:sp>
          <p:nvSpPr>
            <p:cNvPr id="15" name="TextBox 14"/>
            <p:cNvSpPr txBox="1"/>
            <p:nvPr/>
          </p:nvSpPr>
          <p:spPr>
            <a:xfrm rot="16200000">
              <a:off x="5088206" y="2389332"/>
              <a:ext cx="617909" cy="261610"/>
            </a:xfrm>
            <a:prstGeom prst="rect">
              <a:avLst/>
            </a:prstGeom>
            <a:noFill/>
          </p:spPr>
          <p:txBody>
            <a:bodyPr wrap="square" rtlCol="0">
              <a:spAutoFit/>
            </a:bodyPr>
            <a:lstStyle/>
            <a:p>
              <a:r>
                <a:rPr lang="en-CA" sz="1050" dirty="0"/>
                <a:t>Narrow</a:t>
              </a:r>
            </a:p>
          </p:txBody>
        </p:sp>
        <p:sp>
          <p:nvSpPr>
            <p:cNvPr id="16" name="TextBox 15"/>
            <p:cNvSpPr txBox="1"/>
            <p:nvPr/>
          </p:nvSpPr>
          <p:spPr>
            <a:xfrm rot="16200000">
              <a:off x="5082710" y="1771422"/>
              <a:ext cx="617909" cy="261610"/>
            </a:xfrm>
            <a:prstGeom prst="rect">
              <a:avLst/>
            </a:prstGeom>
            <a:noFill/>
          </p:spPr>
          <p:txBody>
            <a:bodyPr wrap="square" rtlCol="0">
              <a:spAutoFit/>
            </a:bodyPr>
            <a:lstStyle/>
            <a:p>
              <a:r>
                <a:rPr lang="en-CA" sz="1050" dirty="0"/>
                <a:t>Broad</a:t>
              </a:r>
            </a:p>
          </p:txBody>
        </p:sp>
        <p:sp>
          <p:nvSpPr>
            <p:cNvPr id="17" name="TextBox 16"/>
            <p:cNvSpPr txBox="1"/>
            <p:nvPr/>
          </p:nvSpPr>
          <p:spPr>
            <a:xfrm>
              <a:off x="6114012" y="1129424"/>
              <a:ext cx="1487977" cy="253916"/>
            </a:xfrm>
            <a:prstGeom prst="rect">
              <a:avLst/>
            </a:prstGeom>
            <a:noFill/>
          </p:spPr>
          <p:txBody>
            <a:bodyPr wrap="square" rtlCol="0">
              <a:spAutoFit/>
            </a:bodyPr>
            <a:lstStyle/>
            <a:p>
              <a:r>
                <a:rPr lang="en-CA" sz="1050" dirty="0"/>
                <a:t>Competitive Advantage</a:t>
              </a:r>
            </a:p>
          </p:txBody>
        </p:sp>
        <p:sp>
          <p:nvSpPr>
            <p:cNvPr id="18" name="TextBox 17"/>
            <p:cNvSpPr txBox="1"/>
            <p:nvPr/>
          </p:nvSpPr>
          <p:spPr>
            <a:xfrm>
              <a:off x="5774013" y="1361348"/>
              <a:ext cx="832445" cy="253916"/>
            </a:xfrm>
            <a:prstGeom prst="rect">
              <a:avLst/>
            </a:prstGeom>
            <a:noFill/>
          </p:spPr>
          <p:txBody>
            <a:bodyPr wrap="square" rtlCol="0">
              <a:spAutoFit/>
            </a:bodyPr>
            <a:lstStyle/>
            <a:p>
              <a:r>
                <a:rPr lang="en-CA" sz="1050" dirty="0"/>
                <a:t>Lower Cost</a:t>
              </a:r>
            </a:p>
          </p:txBody>
        </p:sp>
        <p:sp>
          <p:nvSpPr>
            <p:cNvPr id="19" name="TextBox 18"/>
            <p:cNvSpPr txBox="1"/>
            <p:nvPr/>
          </p:nvSpPr>
          <p:spPr>
            <a:xfrm>
              <a:off x="7030573" y="1354042"/>
              <a:ext cx="984891" cy="253916"/>
            </a:xfrm>
            <a:prstGeom prst="rect">
              <a:avLst/>
            </a:prstGeom>
            <a:noFill/>
          </p:spPr>
          <p:txBody>
            <a:bodyPr wrap="square" rtlCol="0">
              <a:spAutoFit/>
            </a:bodyPr>
            <a:lstStyle/>
            <a:p>
              <a:r>
                <a:rPr lang="en-CA" sz="1050" dirty="0"/>
                <a:t>Differentiation</a:t>
              </a:r>
            </a:p>
          </p:txBody>
        </p:sp>
      </p:grpSp>
      <p:sp>
        <p:nvSpPr>
          <p:cNvPr id="21" name="Rectangle 20"/>
          <p:cNvSpPr/>
          <p:nvPr/>
        </p:nvSpPr>
        <p:spPr>
          <a:xfrm>
            <a:off x="507076" y="1173408"/>
            <a:ext cx="7958720" cy="479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b="1" dirty="0">
                <a:solidFill>
                  <a:schemeClr val="tx1"/>
                </a:solidFill>
              </a:rPr>
              <a:t>Restaurant Service Breadth</a:t>
            </a:r>
            <a:r>
              <a:rPr lang="en-CA" sz="2000" dirty="0">
                <a:solidFill>
                  <a:schemeClr val="tx1"/>
                </a:solidFill>
              </a:rPr>
              <a:t>:</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The firm manages to offer </a:t>
            </a:r>
            <a:r>
              <a:rPr lang="en-US" dirty="0">
                <a:solidFill>
                  <a:srgbClr val="FF0000"/>
                </a:solidFill>
              </a:rPr>
              <a:t>affordable</a:t>
            </a:r>
            <a:r>
              <a:rPr lang="en-US" dirty="0">
                <a:solidFill>
                  <a:schemeClr val="tx1"/>
                </a:solidFill>
              </a:rPr>
              <a:t> and </a:t>
            </a:r>
            <a:r>
              <a:rPr lang="en-US" dirty="0">
                <a:solidFill>
                  <a:srgbClr val="FF0000"/>
                </a:solidFill>
              </a:rPr>
              <a:t>cost-incentive generic products </a:t>
            </a:r>
            <a:r>
              <a:rPr lang="en-US" dirty="0">
                <a:solidFill>
                  <a:schemeClr val="tx1"/>
                </a:solidFill>
              </a:rPr>
              <a:t>to bring in more customers every day </a:t>
            </a:r>
            <a:r>
              <a:rPr lang="en-US" dirty="0">
                <a:solidFill>
                  <a:srgbClr val="FF0000"/>
                </a:solidFill>
              </a:rPr>
              <a:t>without specifications </a:t>
            </a:r>
            <a:r>
              <a:rPr lang="en-US" dirty="0">
                <a:solidFill>
                  <a:schemeClr val="tx1"/>
                </a:solidFill>
              </a:rPr>
              <a:t>as to who the firm is targeting </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Many competitors within the full-service restaurant industry are also using the cost leadership strategy due to the generic product offerings and minimal differentiation that limits the ability to choose between the other strategies</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Therefore, it difficult to maintain a competitive edge with such strategy </a:t>
            </a:r>
            <a:endParaRPr lang="en-CA" dirty="0">
              <a:solidFill>
                <a:schemeClr val="tx1"/>
              </a:solidFill>
            </a:endParaRPr>
          </a:p>
        </p:txBody>
      </p:sp>
      <p:graphicFrame>
        <p:nvGraphicFramePr>
          <p:cNvPr id="23" name="Diagram 22"/>
          <p:cNvGraphicFramePr/>
          <p:nvPr>
            <p:extLst>
              <p:ext uri="{D42A27DB-BD31-4B8C-83A1-F6EECF244321}">
                <p14:modId xmlns:p14="http://schemas.microsoft.com/office/powerpoint/2010/main" val="3930658312"/>
              </p:ext>
            </p:extLst>
          </p:nvPr>
        </p:nvGraphicFramePr>
        <p:xfrm>
          <a:off x="9257046" y="3108962"/>
          <a:ext cx="2414024" cy="2069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7603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4498" y="1173409"/>
            <a:ext cx="9334828" cy="4836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b="1" dirty="0">
                <a:solidFill>
                  <a:schemeClr val="tx1"/>
                </a:solidFill>
              </a:rPr>
              <a:t>Current problems with the strategy relate to the following value chain activities: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41</a:t>
            </a:fld>
            <a:endParaRPr lang="en-US" dirty="0"/>
          </a:p>
        </p:txBody>
      </p:sp>
      <p:sp>
        <p:nvSpPr>
          <p:cNvPr id="4" name="Title 1">
            <a:extLst>
              <a:ext uri="{FF2B5EF4-FFF2-40B4-BE49-F238E27FC236}">
                <a16:creationId xmlns:a16="http://schemas.microsoft.com/office/drawing/2014/main" id="{AF4791BA-E0FB-414D-94AE-5336BC73A396}"/>
              </a:ext>
            </a:extLst>
          </p:cNvPr>
          <p:cNvSpPr txBox="1">
            <a:spLocks/>
          </p:cNvSpPr>
          <p:nvPr/>
        </p:nvSpPr>
        <p:spPr>
          <a:xfrm>
            <a:off x="381000" y="216386"/>
            <a:ext cx="10341459" cy="48277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Problems with Current Business Strategy</a:t>
            </a:r>
          </a:p>
        </p:txBody>
      </p:sp>
      <p:sp>
        <p:nvSpPr>
          <p:cNvPr id="5" name="Rectangle 4"/>
          <p:cNvSpPr/>
          <p:nvPr/>
        </p:nvSpPr>
        <p:spPr>
          <a:xfrm>
            <a:off x="381000" y="1981086"/>
            <a:ext cx="9268326" cy="45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Inadequate Operations &amp; Corporate Leadership</a:t>
            </a:r>
            <a:endParaRPr lang="en-CA" sz="2800" dirty="0"/>
          </a:p>
        </p:txBody>
      </p:sp>
      <p:sp>
        <p:nvSpPr>
          <p:cNvPr id="11" name="Rectangle 10">
            <a:extLst>
              <a:ext uri="{FF2B5EF4-FFF2-40B4-BE49-F238E27FC236}">
                <a16:creationId xmlns:a16="http://schemas.microsoft.com/office/drawing/2014/main" id="{9A0D9269-E0C8-4305-8F64-A2E1A92174CB}"/>
              </a:ext>
            </a:extLst>
          </p:cNvPr>
          <p:cNvSpPr/>
          <p:nvPr/>
        </p:nvSpPr>
        <p:spPr>
          <a:xfrm>
            <a:off x="381000" y="2517976"/>
            <a:ext cx="9268326" cy="45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Supply Chain Issues</a:t>
            </a:r>
            <a:endParaRPr lang="en-CA" sz="2800" dirty="0"/>
          </a:p>
        </p:txBody>
      </p:sp>
      <p:sp>
        <p:nvSpPr>
          <p:cNvPr id="12" name="Rectangle 11">
            <a:extLst>
              <a:ext uri="{FF2B5EF4-FFF2-40B4-BE49-F238E27FC236}">
                <a16:creationId xmlns:a16="http://schemas.microsoft.com/office/drawing/2014/main" id="{F9163824-F811-483C-B8C8-850737D8CBBD}"/>
              </a:ext>
            </a:extLst>
          </p:cNvPr>
          <p:cNvSpPr/>
          <p:nvPr/>
        </p:nvSpPr>
        <p:spPr>
          <a:xfrm>
            <a:off x="381000" y="3054866"/>
            <a:ext cx="9268326" cy="45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Marketing, R&amp;D and Customer Service</a:t>
            </a:r>
            <a:endParaRPr lang="en-CA" sz="2800" dirty="0"/>
          </a:p>
        </p:txBody>
      </p:sp>
      <p:sp>
        <p:nvSpPr>
          <p:cNvPr id="13" name="Rectangle 12">
            <a:extLst>
              <a:ext uri="{FF2B5EF4-FFF2-40B4-BE49-F238E27FC236}">
                <a16:creationId xmlns:a16="http://schemas.microsoft.com/office/drawing/2014/main" id="{0095CF16-F3EF-472A-9ADB-E8D0C38ADB52}"/>
              </a:ext>
            </a:extLst>
          </p:cNvPr>
          <p:cNvSpPr/>
          <p:nvPr/>
        </p:nvSpPr>
        <p:spPr>
          <a:xfrm>
            <a:off x="381000" y="3591756"/>
            <a:ext cx="9268326" cy="45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Human Resources</a:t>
            </a:r>
            <a:endParaRPr lang="en-CA" sz="2800" dirty="0"/>
          </a:p>
        </p:txBody>
      </p:sp>
    </p:spTree>
    <p:extLst>
      <p:ext uri="{BB962C8B-B14F-4D97-AF65-F5344CB8AC3E}">
        <p14:creationId xmlns:p14="http://schemas.microsoft.com/office/powerpoint/2010/main" val="4110772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19390" y="2239881"/>
            <a:ext cx="12192000" cy="2387600"/>
          </a:xfrm>
          <a:solidFill>
            <a:schemeClr val="bg1">
              <a:alpha val="85000"/>
            </a:schemeClr>
          </a:solidFill>
          <a:ln>
            <a:solidFill>
              <a:schemeClr val="tx1"/>
            </a:solidFill>
          </a:ln>
          <a:effectLst>
            <a:glow rad="228600">
              <a:schemeClr val="accent3">
                <a:satMod val="175000"/>
                <a:alpha val="40000"/>
              </a:schemeClr>
            </a:glow>
          </a:effectLst>
        </p:spPr>
        <p:txBody>
          <a:bodyPr>
            <a:noAutofit/>
          </a:bodyPr>
          <a:lstStyle/>
          <a:p>
            <a:br>
              <a:rPr lang="en-CA" dirty="0">
                <a:effectLst>
                  <a:glow rad="228600">
                    <a:schemeClr val="accent1">
                      <a:satMod val="175000"/>
                      <a:alpha val="40000"/>
                    </a:schemeClr>
                  </a:glow>
                </a:effectLst>
              </a:rPr>
            </a:br>
            <a:r>
              <a:rPr lang="en-CA" dirty="0">
                <a:effectLst>
                  <a:glow rad="228600">
                    <a:schemeClr val="accent1">
                      <a:satMod val="175000"/>
                      <a:alpha val="40000"/>
                    </a:schemeClr>
                  </a:glow>
                </a:effectLst>
              </a:rPr>
              <a:t>Recommendations</a:t>
            </a:r>
            <a:br>
              <a:rPr lang="en-CA" dirty="0">
                <a:effectLst>
                  <a:glow rad="228600">
                    <a:schemeClr val="accent1">
                      <a:satMod val="175000"/>
                      <a:alpha val="40000"/>
                    </a:schemeClr>
                  </a:glow>
                </a:effectLst>
              </a:rPr>
            </a:br>
            <a:endParaRPr lang="en-CA" dirty="0">
              <a:effectLst>
                <a:glow rad="228600">
                  <a:schemeClr val="accent1">
                    <a:satMod val="175000"/>
                    <a:alpha val="40000"/>
                  </a:schemeClr>
                </a:glow>
              </a:effectLst>
            </a:endParaRPr>
          </a:p>
        </p:txBody>
      </p:sp>
    </p:spTree>
    <p:extLst>
      <p:ext uri="{BB962C8B-B14F-4D97-AF65-F5344CB8AC3E}">
        <p14:creationId xmlns:p14="http://schemas.microsoft.com/office/powerpoint/2010/main" val="1699827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6" y="365126"/>
            <a:ext cx="10331934" cy="817033"/>
          </a:xfrm>
        </p:spPr>
        <p:txBody>
          <a:bodyPr/>
          <a:lstStyle/>
          <a:p>
            <a:r>
              <a:rPr lang="en-CA" dirty="0"/>
              <a:t>Corporate Recommendation</a:t>
            </a:r>
          </a:p>
        </p:txBody>
      </p:sp>
      <p:sp>
        <p:nvSpPr>
          <p:cNvPr id="3" name="Slide Number Placeholder 2"/>
          <p:cNvSpPr>
            <a:spLocks noGrp="1"/>
          </p:cNvSpPr>
          <p:nvPr>
            <p:ph type="sldNum" sz="quarter" idx="12"/>
          </p:nvPr>
        </p:nvSpPr>
        <p:spPr/>
        <p:txBody>
          <a:bodyPr/>
          <a:lstStyle/>
          <a:p>
            <a:fld id="{5B5881EB-CE46-46FC-A494-FCD8ABFC15F5}" type="slidenum">
              <a:rPr lang="en-US" smtClean="0"/>
              <a:pPr/>
              <a:t>43</a:t>
            </a:fld>
            <a:endParaRPr lang="en-US" dirty="0"/>
          </a:p>
        </p:txBody>
      </p:sp>
      <p:sp>
        <p:nvSpPr>
          <p:cNvPr id="4" name="Rectangle 3"/>
          <p:cNvSpPr/>
          <p:nvPr/>
        </p:nvSpPr>
        <p:spPr>
          <a:xfrm>
            <a:off x="380999" y="1278467"/>
            <a:ext cx="5063067" cy="470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b="1" dirty="0"/>
              <a:t>National Expansion Strategy:</a:t>
            </a:r>
          </a:p>
          <a:p>
            <a:r>
              <a:rPr lang="en-CA" sz="1600" dirty="0"/>
              <a:t>New Mexico (</a:t>
            </a:r>
            <a:r>
              <a:rPr lang="en-CA" sz="1600" dirty="0">
                <a:solidFill>
                  <a:schemeClr val="accent2"/>
                </a:solidFill>
              </a:rPr>
              <a:t>Taco Cabana</a:t>
            </a:r>
            <a:r>
              <a:rPr lang="en-CA" sz="1600" dirty="0"/>
              <a:t>):</a:t>
            </a:r>
          </a:p>
          <a:p>
            <a:pPr marL="742950" lvl="1" indent="-285750">
              <a:buFont typeface="Arial" charset="0"/>
              <a:buChar char="•"/>
            </a:pPr>
            <a:r>
              <a:rPr lang="en-US" sz="1600" dirty="0"/>
              <a:t>Large number of searches for Taco Cabana in New Mexico</a:t>
            </a:r>
          </a:p>
          <a:p>
            <a:endParaRPr lang="en-US" sz="1600" dirty="0"/>
          </a:p>
          <a:p>
            <a:endParaRPr lang="en-US" sz="1600" dirty="0"/>
          </a:p>
          <a:p>
            <a:endParaRPr lang="en-US" sz="1600" dirty="0"/>
          </a:p>
          <a:p>
            <a:endParaRPr lang="en-US" sz="1600" dirty="0"/>
          </a:p>
          <a:p>
            <a:endParaRPr lang="en-US" sz="1600" dirty="0"/>
          </a:p>
          <a:p>
            <a:endParaRPr lang="en-US" sz="1600" dirty="0"/>
          </a:p>
          <a:p>
            <a:pPr marL="285750" indent="-285750">
              <a:buFont typeface="Arial" charset="0"/>
              <a:buChar char="•"/>
            </a:pPr>
            <a:r>
              <a:rPr lang="en-US" sz="1600" dirty="0"/>
              <a:t>New Mexico’s racial demographic offer an advantage:</a:t>
            </a:r>
          </a:p>
          <a:p>
            <a:endParaRPr lang="en-US" sz="1600" dirty="0"/>
          </a:p>
          <a:p>
            <a:r>
              <a:rPr lang="en-US" sz="1600" dirty="0"/>
              <a:t>New Mexico has the largest proportion of Latin-Americans relative to any other state in the country </a:t>
            </a:r>
            <a:endParaRPr lang="en-CA" sz="1600" dirty="0"/>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endParaRPr lang="en-CA" sz="1600" dirty="0"/>
          </a:p>
          <a:p>
            <a:endParaRPr lang="en-CA" sz="1600" dirty="0"/>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endParaRPr lang="en-CA" sz="1600" dirty="0"/>
          </a:p>
          <a:p>
            <a:endParaRPr lang="en-CA" sz="1600" dirty="0"/>
          </a:p>
        </p:txBody>
      </p:sp>
      <p:graphicFrame>
        <p:nvGraphicFramePr>
          <p:cNvPr id="5" name="Chart 4">
            <a:extLst>
              <a:ext uri="{FF2B5EF4-FFF2-40B4-BE49-F238E27FC236}">
                <a16:creationId xmlns:a16="http://schemas.microsoft.com/office/drawing/2014/main" id="{0602F529-549E-4C86-9EF6-7CC4C70CB709}"/>
              </a:ext>
            </a:extLst>
          </p:cNvPr>
          <p:cNvGraphicFramePr/>
          <p:nvPr>
            <p:extLst>
              <p:ext uri="{D42A27DB-BD31-4B8C-83A1-F6EECF244321}">
                <p14:modId xmlns:p14="http://schemas.microsoft.com/office/powerpoint/2010/main" val="1376726397"/>
              </p:ext>
            </p:extLst>
          </p:nvPr>
        </p:nvGraphicFramePr>
        <p:xfrm>
          <a:off x="5453591" y="1278467"/>
          <a:ext cx="6315075" cy="22574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1645633852"/>
              </p:ext>
            </p:extLst>
          </p:nvPr>
        </p:nvGraphicFramePr>
        <p:xfrm>
          <a:off x="5444066" y="3632200"/>
          <a:ext cx="6324600" cy="23537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1137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44</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Corporate Recommendation</a:t>
            </a:r>
          </a:p>
        </p:txBody>
      </p:sp>
      <p:sp>
        <p:nvSpPr>
          <p:cNvPr id="5" name="Rectangle 4"/>
          <p:cNvSpPr/>
          <p:nvPr/>
        </p:nvSpPr>
        <p:spPr>
          <a:xfrm>
            <a:off x="380999" y="1278466"/>
            <a:ext cx="5063067" cy="50108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t>National Expansion Strategy:</a:t>
            </a:r>
          </a:p>
          <a:p>
            <a:r>
              <a:rPr lang="en-CA" dirty="0"/>
              <a:t>Georgia (</a:t>
            </a:r>
            <a:r>
              <a:rPr lang="en-CA" dirty="0">
                <a:solidFill>
                  <a:schemeClr val="accent2"/>
                </a:solidFill>
              </a:rPr>
              <a:t>Pollo Tropical</a:t>
            </a:r>
            <a:r>
              <a:rPr lang="en-CA" dirty="0"/>
              <a:t>):</a:t>
            </a:r>
          </a:p>
          <a:p>
            <a:endParaRPr lang="en-CA" dirty="0"/>
          </a:p>
          <a:p>
            <a:pPr marL="742950" lvl="1" indent="-285750">
              <a:buFont typeface="Arial" charset="0"/>
              <a:buChar char="•"/>
            </a:pPr>
            <a:r>
              <a:rPr lang="en-US" dirty="0"/>
              <a:t>Georgia has the lowest frequency of natural disasters relative to any other southern state</a:t>
            </a:r>
          </a:p>
          <a:p>
            <a:pPr marL="742950" lvl="1" indent="-285750">
              <a:buFont typeface="Arial" charset="0"/>
              <a:buChar char="•"/>
            </a:pPr>
            <a:endParaRPr lang="en-US" dirty="0"/>
          </a:p>
          <a:p>
            <a:pPr marL="742950" lvl="1" indent="-285750">
              <a:buFont typeface="Arial" charset="0"/>
              <a:buChar char="•"/>
            </a:pPr>
            <a:r>
              <a:rPr lang="en-US" dirty="0"/>
              <a:t>Georgia has a significant population of 10.4 Million inhabitants growing at 1.1% annually  </a:t>
            </a:r>
          </a:p>
          <a:p>
            <a:pPr marL="742950" lvl="1" indent="-285750">
              <a:buFont typeface="Arial" charset="0"/>
              <a:buChar char="•"/>
            </a:pPr>
            <a:endParaRPr lang="en-US" dirty="0"/>
          </a:p>
          <a:p>
            <a:pPr marL="742950" lvl="1" indent="-285750">
              <a:buFont typeface="Arial" charset="0"/>
              <a:buChar char="•"/>
            </a:pPr>
            <a:r>
              <a:rPr lang="en-CA" dirty="0"/>
              <a:t>Growth in Georgia provides the industry a larges market</a:t>
            </a:r>
          </a:p>
          <a:p>
            <a:pPr marL="285750" indent="-285750">
              <a:buFont typeface="Arial" panose="020B0604020202020204" pitchFamily="34" charset="0"/>
              <a:buChar char="•"/>
            </a:pPr>
            <a:endParaRPr lang="en-CA" dirty="0"/>
          </a:p>
          <a:p>
            <a:endParaRPr lang="en-CA" sz="1600" dirty="0"/>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endParaRPr lang="en-CA" sz="1600" dirty="0"/>
          </a:p>
          <a:p>
            <a:endParaRPr lang="en-CA" sz="1600" dirty="0"/>
          </a:p>
        </p:txBody>
      </p:sp>
      <p:graphicFrame>
        <p:nvGraphicFramePr>
          <p:cNvPr id="6" name="Chart 5"/>
          <p:cNvGraphicFramePr/>
          <p:nvPr>
            <p:extLst>
              <p:ext uri="{D42A27DB-BD31-4B8C-83A1-F6EECF244321}">
                <p14:modId xmlns:p14="http://schemas.microsoft.com/office/powerpoint/2010/main" val="1838628672"/>
              </p:ext>
            </p:extLst>
          </p:nvPr>
        </p:nvGraphicFramePr>
        <p:xfrm>
          <a:off x="5556493" y="1653854"/>
          <a:ext cx="6254508" cy="34723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0669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45</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Corporate Recommendation – Action Plan</a:t>
            </a:r>
          </a:p>
        </p:txBody>
      </p:sp>
      <p:sp>
        <p:nvSpPr>
          <p:cNvPr id="7" name="Rectangle 6"/>
          <p:cNvSpPr/>
          <p:nvPr/>
        </p:nvSpPr>
        <p:spPr>
          <a:xfrm>
            <a:off x="457199" y="1182157"/>
            <a:ext cx="11194474" cy="4645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a:pPr>
            <a:r>
              <a:rPr lang="en-CA" dirty="0">
                <a:solidFill>
                  <a:schemeClr val="accent4"/>
                </a:solidFill>
              </a:rPr>
              <a:t>Liquidation &amp; Relocation (8 – 10 Weeks)</a:t>
            </a:r>
          </a:p>
          <a:p>
            <a:pPr marL="800100" lvl="1" indent="-342900">
              <a:buFont typeface="Arial" panose="020B0604020202020204" pitchFamily="34" charset="0"/>
              <a:buChar char="•"/>
            </a:pPr>
            <a:r>
              <a:rPr lang="en-CA" dirty="0">
                <a:solidFill>
                  <a:schemeClr val="tx1"/>
                </a:solidFill>
              </a:rPr>
              <a:t>Liquidating seven stores in total</a:t>
            </a:r>
          </a:p>
          <a:p>
            <a:pPr marL="742950" lvl="1" indent="-285750">
              <a:buFont typeface="Arial" panose="020B0604020202020204" pitchFamily="34" charset="0"/>
              <a:buChar char="•"/>
            </a:pPr>
            <a:r>
              <a:rPr lang="en-CA" dirty="0">
                <a:solidFill>
                  <a:schemeClr val="tx1"/>
                </a:solidFill>
              </a:rPr>
              <a:t>To Georgia and New Mexico</a:t>
            </a:r>
          </a:p>
          <a:p>
            <a:pPr marL="342900" indent="-342900">
              <a:buFont typeface="+mj-lt"/>
              <a:buAutoNum type="arabicPeriod"/>
            </a:pPr>
            <a:r>
              <a:rPr lang="en-CA" dirty="0">
                <a:solidFill>
                  <a:schemeClr val="accent4"/>
                </a:solidFill>
              </a:rPr>
              <a:t>Lease Contracts &amp; Renovations (5 – 6 Weeks)</a:t>
            </a:r>
          </a:p>
          <a:p>
            <a:pPr marL="800100" lvl="1" indent="-342900">
              <a:buFont typeface="Arial" panose="020B0604020202020204" pitchFamily="34" charset="0"/>
              <a:buChar char="•"/>
            </a:pPr>
            <a:r>
              <a:rPr lang="en-CA" dirty="0">
                <a:solidFill>
                  <a:schemeClr val="tx1"/>
                </a:solidFill>
              </a:rPr>
              <a:t>Signing new leases</a:t>
            </a:r>
          </a:p>
          <a:p>
            <a:pPr marL="800100" lvl="1" indent="-342900">
              <a:buFont typeface="Arial" panose="020B0604020202020204" pitchFamily="34" charset="0"/>
              <a:buChar char="•"/>
            </a:pPr>
            <a:r>
              <a:rPr lang="en-CA" dirty="0">
                <a:solidFill>
                  <a:schemeClr val="tx1"/>
                </a:solidFill>
              </a:rPr>
              <a:t>Internal design and decorations</a:t>
            </a:r>
          </a:p>
          <a:p>
            <a:pPr marL="342900" indent="-342900">
              <a:buFont typeface="+mj-lt"/>
              <a:buAutoNum type="arabicPeriod"/>
            </a:pPr>
            <a:r>
              <a:rPr lang="en-CA" dirty="0">
                <a:solidFill>
                  <a:schemeClr val="accent4"/>
                </a:solidFill>
              </a:rPr>
              <a:t>Suppliers Contracts (1 – 2 Weeks)</a:t>
            </a:r>
          </a:p>
          <a:p>
            <a:pPr marL="800100" lvl="1" indent="-342900">
              <a:buFont typeface="Arial" panose="020B0604020202020204" pitchFamily="34" charset="0"/>
              <a:buChar char="•"/>
            </a:pPr>
            <a:r>
              <a:rPr lang="en-CA" dirty="0">
                <a:solidFill>
                  <a:schemeClr val="tx1"/>
                </a:solidFill>
              </a:rPr>
              <a:t>Signing contracts with local suppliers</a:t>
            </a:r>
          </a:p>
          <a:p>
            <a:pPr marL="342900" indent="-342900">
              <a:buFont typeface="+mj-lt"/>
              <a:buAutoNum type="arabicPeriod"/>
            </a:pPr>
            <a:r>
              <a:rPr lang="en-CA" dirty="0">
                <a:solidFill>
                  <a:schemeClr val="accent4"/>
                </a:solidFill>
              </a:rPr>
              <a:t>Hiring &amp; Training (5 – 6 Weeks)</a:t>
            </a:r>
          </a:p>
          <a:p>
            <a:pPr marL="800100" lvl="1" indent="-342900">
              <a:buFont typeface="Arial" panose="020B0604020202020204" pitchFamily="34" charset="0"/>
              <a:buChar char="•"/>
            </a:pPr>
            <a:r>
              <a:rPr lang="en-CA" dirty="0">
                <a:solidFill>
                  <a:schemeClr val="tx1"/>
                </a:solidFill>
              </a:rPr>
              <a:t>Begin searching for local talents</a:t>
            </a:r>
          </a:p>
          <a:p>
            <a:pPr marL="800100" lvl="1" indent="-342900">
              <a:buFont typeface="Arial" panose="020B0604020202020204" pitchFamily="34" charset="0"/>
              <a:buChar char="•"/>
            </a:pPr>
            <a:r>
              <a:rPr lang="en-CA" dirty="0">
                <a:solidFill>
                  <a:schemeClr val="tx1"/>
                </a:solidFill>
              </a:rPr>
              <a:t>Training the new hires</a:t>
            </a:r>
          </a:p>
          <a:p>
            <a:pPr marL="342900" indent="-342900">
              <a:buFont typeface="+mj-lt"/>
              <a:buAutoNum type="arabicPeriod"/>
            </a:pPr>
            <a:r>
              <a:rPr lang="en-CA" dirty="0">
                <a:solidFill>
                  <a:schemeClr val="accent4"/>
                </a:solidFill>
              </a:rPr>
              <a:t>Finalizing (2 – 4 Weeks)</a:t>
            </a:r>
          </a:p>
          <a:p>
            <a:pPr marL="742950" lvl="1" indent="-285750">
              <a:buFont typeface="Arial" panose="020B0604020202020204" pitchFamily="34" charset="0"/>
              <a:buChar char="•"/>
            </a:pPr>
            <a:r>
              <a:rPr lang="en-CA" dirty="0">
                <a:solidFill>
                  <a:schemeClr val="tx1"/>
                </a:solidFill>
              </a:rPr>
              <a:t>Insuring the process is back to normal</a:t>
            </a:r>
          </a:p>
          <a:p>
            <a:pPr marL="342900" indent="-342900" algn="ctr">
              <a:buFont typeface="+mj-lt"/>
              <a:buAutoNum type="arabicPeriod"/>
            </a:pPr>
            <a:endParaRPr lang="en-CA" dirty="0">
              <a:solidFill>
                <a:schemeClr val="tx1"/>
              </a:solidFill>
            </a:endParaRPr>
          </a:p>
        </p:txBody>
      </p:sp>
      <p:graphicFrame>
        <p:nvGraphicFramePr>
          <p:cNvPr id="5" name="Diagram 4">
            <a:extLst>
              <a:ext uri="{FF2B5EF4-FFF2-40B4-BE49-F238E27FC236}">
                <a16:creationId xmlns:a16="http://schemas.microsoft.com/office/drawing/2014/main" id="{78D6F8BE-E68F-49E9-9246-9E368DE24B3B}"/>
              </a:ext>
            </a:extLst>
          </p:cNvPr>
          <p:cNvGraphicFramePr/>
          <p:nvPr>
            <p:extLst>
              <p:ext uri="{D42A27DB-BD31-4B8C-83A1-F6EECF244321}">
                <p14:modId xmlns:p14="http://schemas.microsoft.com/office/powerpoint/2010/main" val="1417013349"/>
              </p:ext>
            </p:extLst>
          </p:nvPr>
        </p:nvGraphicFramePr>
        <p:xfrm>
          <a:off x="5347856" y="1182156"/>
          <a:ext cx="6303818" cy="4645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1246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46</a:t>
            </a:fld>
            <a:endParaRPr lang="en-US" dirty="0"/>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381001" y="1823191"/>
            <a:ext cx="8610600" cy="4161973"/>
          </a:xfrm>
          <a:prstGeom prst="rect">
            <a:avLst/>
          </a:prstGeom>
          <a:noFill/>
          <a:ln>
            <a:noFill/>
          </a:ln>
        </p:spPr>
      </p:pic>
      <p:sp>
        <p:nvSpPr>
          <p:cNvPr id="12" name="Rectangle 11"/>
          <p:cNvSpPr/>
          <p:nvPr/>
        </p:nvSpPr>
        <p:spPr>
          <a:xfrm>
            <a:off x="8991600" y="1823191"/>
            <a:ext cx="3006435" cy="416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CA" sz="1600" dirty="0"/>
              <a:t>Initial Investment: $ -</a:t>
            </a:r>
            <a:r>
              <a:rPr lang="en-CA" sz="2000" b="1" dirty="0"/>
              <a:t>7.2 M</a:t>
            </a:r>
          </a:p>
          <a:p>
            <a:pPr marL="285750" indent="-285750">
              <a:buFont typeface="Arial" panose="020B0604020202020204" pitchFamily="34" charset="0"/>
              <a:buChar char="•"/>
            </a:pPr>
            <a:endParaRPr lang="en-CA" sz="2000" b="1" dirty="0"/>
          </a:p>
          <a:p>
            <a:pPr marL="285750" indent="-285750">
              <a:buFont typeface="Arial" panose="020B0604020202020204" pitchFamily="34" charset="0"/>
              <a:buChar char="•"/>
            </a:pPr>
            <a:r>
              <a:rPr lang="en-CA" sz="1600" dirty="0"/>
              <a:t>Total Return: $ </a:t>
            </a:r>
            <a:r>
              <a:rPr lang="en-CA" sz="2000" b="1" dirty="0"/>
              <a:t>17.6 M</a:t>
            </a:r>
          </a:p>
          <a:p>
            <a:pPr marL="285750" indent="-285750">
              <a:buFont typeface="Arial" panose="020B0604020202020204" pitchFamily="34" charset="0"/>
              <a:buChar char="•"/>
            </a:pPr>
            <a:endParaRPr lang="en-CA" sz="2000" b="1" dirty="0"/>
          </a:p>
          <a:p>
            <a:pPr marL="342900" indent="-342900">
              <a:buFont typeface="Arial" panose="020B0604020202020204" pitchFamily="34" charset="0"/>
              <a:buChar char="•"/>
            </a:pPr>
            <a:r>
              <a:rPr lang="en-CA" sz="1600" dirty="0"/>
              <a:t>Net Present Value: $ </a:t>
            </a:r>
            <a:r>
              <a:rPr lang="en-CA" sz="2000" b="1" u="sng" dirty="0">
                <a:solidFill>
                  <a:schemeClr val="accent6"/>
                </a:solidFill>
              </a:rPr>
              <a:t>10.4 M</a:t>
            </a:r>
          </a:p>
          <a:p>
            <a:pPr marL="342900" indent="-342900">
              <a:buFont typeface="Arial" panose="020B0604020202020204" pitchFamily="34" charset="0"/>
              <a:buChar char="•"/>
            </a:pPr>
            <a:endParaRPr lang="en-CA" sz="2000" b="1" u="sng" dirty="0">
              <a:solidFill>
                <a:schemeClr val="accent6"/>
              </a:solidFill>
            </a:endParaRPr>
          </a:p>
          <a:p>
            <a:pPr marL="342900" indent="-342900">
              <a:buFont typeface="Arial" panose="020B0604020202020204" pitchFamily="34" charset="0"/>
              <a:buChar char="•"/>
            </a:pPr>
            <a:r>
              <a:rPr lang="en-CA" sz="1600" dirty="0"/>
              <a:t>Current Revenue Generated by one store: $ </a:t>
            </a:r>
            <a:r>
              <a:rPr lang="en-CA" sz="2000" b="1" dirty="0"/>
              <a:t>2.3 M</a:t>
            </a:r>
          </a:p>
          <a:p>
            <a:pPr marL="342900" indent="-342900">
              <a:buFont typeface="Arial" panose="020B0604020202020204" pitchFamily="34" charset="0"/>
              <a:buChar char="•"/>
            </a:pPr>
            <a:endParaRPr lang="en-CA" sz="2000" b="1" dirty="0"/>
          </a:p>
          <a:p>
            <a:pPr marL="342900" indent="-342900">
              <a:buFont typeface="Arial" panose="020B0604020202020204" pitchFamily="34" charset="0"/>
              <a:buChar char="•"/>
            </a:pPr>
            <a:r>
              <a:rPr lang="en-CA" sz="1600" b="1" dirty="0">
                <a:solidFill>
                  <a:schemeClr val="accent6"/>
                </a:solidFill>
              </a:rPr>
              <a:t>Upturn</a:t>
            </a:r>
            <a:r>
              <a:rPr lang="en-CA" sz="1600" dirty="0"/>
              <a:t> of this investment: $ </a:t>
            </a:r>
            <a:r>
              <a:rPr lang="en-CA" sz="2000" b="1" u="sng" dirty="0">
                <a:solidFill>
                  <a:schemeClr val="accent6"/>
                </a:solidFill>
              </a:rPr>
              <a:t>1.2 M</a:t>
            </a:r>
            <a:r>
              <a:rPr lang="en-CA" sz="1600" dirty="0"/>
              <a:t> annually </a:t>
            </a:r>
            <a:r>
              <a:rPr lang="en-CA" sz="2000" b="1" dirty="0">
                <a:solidFill>
                  <a:schemeClr val="accent6"/>
                </a:solidFill>
              </a:rPr>
              <a:t>   </a:t>
            </a:r>
          </a:p>
        </p:txBody>
      </p:sp>
      <p:sp>
        <p:nvSpPr>
          <p:cNvPr id="8" name="Title 1">
            <a:extLst>
              <a:ext uri="{FF2B5EF4-FFF2-40B4-BE49-F238E27FC236}">
                <a16:creationId xmlns:a16="http://schemas.microsoft.com/office/drawing/2014/main" id="{E4BB0432-1E45-4C47-80BD-CC36432997A9}"/>
              </a:ext>
            </a:extLst>
          </p:cNvPr>
          <p:cNvSpPr txBox="1">
            <a:spLocks/>
          </p:cNvSpPr>
          <p:nvPr/>
        </p:nvSpPr>
        <p:spPr>
          <a:xfrm>
            <a:off x="381000" y="183167"/>
            <a:ext cx="10331934" cy="7312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Corporate Recommendation – Cost Analysis</a:t>
            </a:r>
          </a:p>
        </p:txBody>
      </p:sp>
      <p:sp>
        <p:nvSpPr>
          <p:cNvPr id="10" name="Rectangle 9">
            <a:extLst>
              <a:ext uri="{FF2B5EF4-FFF2-40B4-BE49-F238E27FC236}">
                <a16:creationId xmlns:a16="http://schemas.microsoft.com/office/drawing/2014/main" id="{BC9F2224-6123-486F-A18E-5ECCAE62CF88}"/>
              </a:ext>
            </a:extLst>
          </p:cNvPr>
          <p:cNvSpPr/>
          <p:nvPr/>
        </p:nvSpPr>
        <p:spPr>
          <a:xfrm>
            <a:off x="380999" y="1182158"/>
            <a:ext cx="11394441" cy="494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Pollo Tropical – Expected Scenario </a:t>
            </a:r>
          </a:p>
        </p:txBody>
      </p:sp>
    </p:spTree>
    <p:extLst>
      <p:ext uri="{BB962C8B-B14F-4D97-AF65-F5344CB8AC3E}">
        <p14:creationId xmlns:p14="http://schemas.microsoft.com/office/powerpoint/2010/main" val="3645549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47</a:t>
            </a:fld>
            <a:endParaRPr lang="en-US" dirty="0"/>
          </a:p>
        </p:txBody>
      </p:sp>
      <p:sp>
        <p:nvSpPr>
          <p:cNvPr id="4" name="Title 1"/>
          <p:cNvSpPr txBox="1">
            <a:spLocks/>
          </p:cNvSpPr>
          <p:nvPr/>
        </p:nvSpPr>
        <p:spPr>
          <a:xfrm>
            <a:off x="381000" y="183167"/>
            <a:ext cx="10331934" cy="7312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Corporate Recommendation – Cost Analysis</a:t>
            </a:r>
          </a:p>
        </p:txBody>
      </p:sp>
      <p:sp>
        <p:nvSpPr>
          <p:cNvPr id="8" name="Rectangle 7"/>
          <p:cNvSpPr/>
          <p:nvPr/>
        </p:nvSpPr>
        <p:spPr>
          <a:xfrm>
            <a:off x="380999" y="1182158"/>
            <a:ext cx="11394441" cy="494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Taco Cabana – Expected Scenario </a:t>
            </a: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381002" y="1823191"/>
            <a:ext cx="8679871" cy="4008842"/>
          </a:xfrm>
          <a:prstGeom prst="rect">
            <a:avLst/>
          </a:prstGeom>
          <a:noFill/>
          <a:ln>
            <a:noFill/>
          </a:ln>
        </p:spPr>
      </p:pic>
      <p:sp>
        <p:nvSpPr>
          <p:cNvPr id="11" name="Rectangle 10"/>
          <p:cNvSpPr/>
          <p:nvPr/>
        </p:nvSpPr>
        <p:spPr>
          <a:xfrm>
            <a:off x="9060873" y="1823191"/>
            <a:ext cx="2895600" cy="4008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CA" sz="1600" dirty="0"/>
              <a:t>Initial Investment: $ -</a:t>
            </a:r>
            <a:r>
              <a:rPr lang="en-CA" sz="2000" b="1" dirty="0"/>
              <a:t>4.5 M</a:t>
            </a:r>
          </a:p>
          <a:p>
            <a:pPr marL="285750" indent="-285750">
              <a:buFont typeface="Arial" panose="020B0604020202020204" pitchFamily="34" charset="0"/>
              <a:buChar char="•"/>
            </a:pPr>
            <a:endParaRPr lang="en-CA" sz="2000" b="1" dirty="0"/>
          </a:p>
          <a:p>
            <a:pPr marL="285750" indent="-285750">
              <a:buFont typeface="Arial" panose="020B0604020202020204" pitchFamily="34" charset="0"/>
              <a:buChar char="•"/>
            </a:pPr>
            <a:r>
              <a:rPr lang="en-CA" sz="1600" dirty="0"/>
              <a:t>Total Return: $ </a:t>
            </a:r>
            <a:r>
              <a:rPr lang="en-CA" sz="2000" b="1" dirty="0"/>
              <a:t>5.9 M</a:t>
            </a:r>
          </a:p>
          <a:p>
            <a:pPr marL="342900" indent="-342900">
              <a:buFont typeface="Arial" panose="020B0604020202020204" pitchFamily="34" charset="0"/>
              <a:buChar char="•"/>
            </a:pPr>
            <a:endParaRPr lang="en-CA" sz="1600" dirty="0"/>
          </a:p>
          <a:p>
            <a:pPr marL="342900" indent="-342900">
              <a:buFont typeface="Arial" panose="020B0604020202020204" pitchFamily="34" charset="0"/>
              <a:buChar char="•"/>
            </a:pPr>
            <a:r>
              <a:rPr lang="en-CA" sz="1600" dirty="0"/>
              <a:t>Net Present Value: $ </a:t>
            </a:r>
            <a:r>
              <a:rPr lang="en-CA" sz="2000" b="1" u="sng" dirty="0">
                <a:solidFill>
                  <a:schemeClr val="accent6"/>
                </a:solidFill>
              </a:rPr>
              <a:t>1.4 M</a:t>
            </a:r>
          </a:p>
          <a:p>
            <a:pPr marL="342900" indent="-342900">
              <a:buFont typeface="Arial" panose="020B0604020202020204" pitchFamily="34" charset="0"/>
              <a:buChar char="•"/>
            </a:pPr>
            <a:endParaRPr lang="en-CA" sz="1600" dirty="0"/>
          </a:p>
          <a:p>
            <a:pPr marL="342900" indent="-342900">
              <a:buFont typeface="Arial" panose="020B0604020202020204" pitchFamily="34" charset="0"/>
              <a:buChar char="•"/>
            </a:pPr>
            <a:r>
              <a:rPr lang="en-CA" sz="1600" dirty="0"/>
              <a:t>Current Revenue Generated by one store: $ </a:t>
            </a:r>
            <a:r>
              <a:rPr lang="en-CA" sz="2000" b="1" dirty="0"/>
              <a:t>1.8 M</a:t>
            </a:r>
          </a:p>
          <a:p>
            <a:pPr marL="342900" indent="-342900">
              <a:buFont typeface="Arial" panose="020B0604020202020204" pitchFamily="34" charset="0"/>
              <a:buChar char="•"/>
            </a:pPr>
            <a:endParaRPr lang="en-CA" sz="1600" b="1" dirty="0">
              <a:solidFill>
                <a:schemeClr val="accent2"/>
              </a:solidFill>
            </a:endParaRPr>
          </a:p>
          <a:p>
            <a:pPr marL="342900" indent="-342900">
              <a:buFont typeface="Arial" panose="020B0604020202020204" pitchFamily="34" charset="0"/>
              <a:buChar char="•"/>
            </a:pPr>
            <a:r>
              <a:rPr lang="en-CA" sz="1600" b="1" dirty="0">
                <a:solidFill>
                  <a:schemeClr val="accent2"/>
                </a:solidFill>
              </a:rPr>
              <a:t>Downturn</a:t>
            </a:r>
            <a:r>
              <a:rPr lang="en-CA" sz="1600" dirty="0"/>
              <a:t> of this investment: $ </a:t>
            </a:r>
            <a:r>
              <a:rPr lang="en-CA" sz="2000" b="1" u="sng" dirty="0">
                <a:solidFill>
                  <a:schemeClr val="accent2"/>
                </a:solidFill>
              </a:rPr>
              <a:t>0.62 M</a:t>
            </a:r>
            <a:r>
              <a:rPr lang="en-CA" sz="1600" dirty="0">
                <a:solidFill>
                  <a:schemeClr val="accent2"/>
                </a:solidFill>
              </a:rPr>
              <a:t> </a:t>
            </a:r>
            <a:r>
              <a:rPr lang="en-CA" sz="1600" dirty="0"/>
              <a:t>annually </a:t>
            </a:r>
            <a:r>
              <a:rPr lang="en-CA" sz="2000" b="1" dirty="0">
                <a:solidFill>
                  <a:schemeClr val="accent6"/>
                </a:solidFill>
              </a:rPr>
              <a:t>   </a:t>
            </a:r>
          </a:p>
        </p:txBody>
      </p:sp>
    </p:spTree>
    <p:extLst>
      <p:ext uri="{BB962C8B-B14F-4D97-AF65-F5344CB8AC3E}">
        <p14:creationId xmlns:p14="http://schemas.microsoft.com/office/powerpoint/2010/main" val="1334465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48</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Business-Functional Recommendation</a:t>
            </a:r>
          </a:p>
        </p:txBody>
      </p:sp>
      <p:sp>
        <p:nvSpPr>
          <p:cNvPr id="2" name="Rectangle 1"/>
          <p:cNvSpPr/>
          <p:nvPr/>
        </p:nvSpPr>
        <p:spPr>
          <a:xfrm>
            <a:off x="390526" y="1182158"/>
            <a:ext cx="5918834" cy="4713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0"/>
              </a:spcAft>
            </a:pPr>
            <a:r>
              <a:rPr lang="en-US" sz="2000" b="1" i="1" u="sng" dirty="0">
                <a:latin typeface="Arial" panose="020B0604020202020204" pitchFamily="34" charset="0"/>
                <a:ea typeface="Calibri" panose="020F0502020204030204" pitchFamily="34" charset="0"/>
                <a:cs typeface="Times New Roman" panose="02020603050405020304" pitchFamily="18" charset="0"/>
              </a:rPr>
              <a:t>Primary</a:t>
            </a:r>
            <a:r>
              <a:rPr lang="en-US" sz="2000" b="1" dirty="0">
                <a:latin typeface="Arial" panose="020B0604020202020204" pitchFamily="34" charset="0"/>
                <a:ea typeface="Calibri" panose="020F0502020204030204" pitchFamily="34" charset="0"/>
                <a:cs typeface="Times New Roman" panose="02020603050405020304" pitchFamily="18" charset="0"/>
              </a:rPr>
              <a:t> Recommendation: </a:t>
            </a:r>
            <a:r>
              <a:rPr lang="en-US" sz="2000" b="1" dirty="0">
                <a:solidFill>
                  <a:schemeClr val="accent4"/>
                </a:solidFill>
                <a:latin typeface="Arial" panose="020B0604020202020204" pitchFamily="34" charset="0"/>
                <a:ea typeface="Calibri" panose="020F0502020204030204" pitchFamily="34" charset="0"/>
                <a:cs typeface="Times New Roman" panose="02020603050405020304" pitchFamily="18" charset="0"/>
              </a:rPr>
              <a:t>Fiesta Mobile App</a:t>
            </a:r>
          </a:p>
          <a:p>
            <a:pPr marL="742950" lvl="1" indent="-285750">
              <a:buFont typeface="Arial" panose="020B0604020202020204" pitchFamily="34" charset="0"/>
              <a:buChar char="•"/>
            </a:pPr>
            <a:endParaRPr lang="en-US" sz="1600" b="1"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dirty="0">
                <a:solidFill>
                  <a:schemeClr val="tx1"/>
                </a:solidFill>
                <a:latin typeface="Arial" panose="020B0604020202020204" pitchFamily="34" charset="0"/>
                <a:ea typeface="Calibri" panose="020F0502020204030204" pitchFamily="34" charset="0"/>
                <a:cs typeface="Times New Roman" panose="02020603050405020304" pitchFamily="18" charset="0"/>
              </a:rPr>
              <a:t>As indicated  in the figure to the right, usage of mobile phone applications and digital purchases are rising</a:t>
            </a:r>
          </a:p>
          <a:p>
            <a:endParaRPr lang="en-US" sz="2000" b="1" dirty="0">
              <a:solidFill>
                <a:schemeClr val="tx1"/>
              </a:solidFill>
              <a:latin typeface="Arial" panose="020B0604020202020204" pitchFamily="34" charset="0"/>
              <a:cs typeface="Times New Roman" panose="02020603050405020304" pitchFamily="18" charset="0"/>
            </a:endParaRPr>
          </a:p>
          <a:p>
            <a:endParaRPr lang="en-US" sz="2000" b="1" dirty="0">
              <a:solidFill>
                <a:schemeClr val="tx1"/>
              </a:solidFill>
              <a:latin typeface="Arial" panose="020B0604020202020204" pitchFamily="34" charset="0"/>
              <a:cs typeface="Times New Roman" panose="02020603050405020304" pitchFamily="18" charset="0"/>
            </a:endParaRPr>
          </a:p>
          <a:p>
            <a:endParaRPr lang="en-US" sz="2000" b="1" dirty="0">
              <a:solidFill>
                <a:schemeClr val="tx1"/>
              </a:solidFill>
              <a:latin typeface="Arial" panose="020B0604020202020204" pitchFamily="34" charset="0"/>
              <a:cs typeface="Times New Roman" panose="02020603050405020304" pitchFamily="18" charset="0"/>
            </a:endParaRPr>
          </a:p>
          <a:p>
            <a:endParaRPr lang="en-US" sz="2000" b="1" dirty="0">
              <a:solidFill>
                <a:schemeClr val="tx1"/>
              </a:solidFill>
              <a:latin typeface="Arial" panose="020B0604020202020204" pitchFamily="34" charset="0"/>
              <a:cs typeface="Times New Roman" panose="02020603050405020304" pitchFamily="18" charset="0"/>
            </a:endParaRPr>
          </a:p>
          <a:p>
            <a:r>
              <a:rPr lang="en-US" sz="2400" b="1" dirty="0"/>
              <a:t>Application features includes:</a:t>
            </a:r>
          </a:p>
          <a:p>
            <a:pPr marL="285750" indent="-285750">
              <a:buFont typeface="Arial" panose="020B0604020202020204" pitchFamily="34" charset="0"/>
              <a:buChar char="•"/>
            </a:pPr>
            <a:r>
              <a:rPr lang="en-CA" dirty="0"/>
              <a:t>Mobile Proximity</a:t>
            </a:r>
          </a:p>
          <a:p>
            <a:pPr marL="285750" indent="-285750">
              <a:buFont typeface="Arial" panose="020B0604020202020204" pitchFamily="34" charset="0"/>
              <a:buChar char="•"/>
            </a:pPr>
            <a:r>
              <a:rPr lang="en-CA" dirty="0"/>
              <a:t>Personalization through collected data</a:t>
            </a:r>
          </a:p>
          <a:p>
            <a:pPr marL="285750" indent="-285750">
              <a:buFont typeface="Arial" panose="020B0604020202020204" pitchFamily="34" charset="0"/>
              <a:buChar char="•"/>
            </a:pPr>
            <a:r>
              <a:rPr lang="en-CA" dirty="0"/>
              <a:t>Allows for in-App advertisements </a:t>
            </a:r>
          </a:p>
          <a:p>
            <a:pPr marL="285750" indent="-285750">
              <a:buFont typeface="Arial" panose="020B0604020202020204" pitchFamily="34" charset="0"/>
              <a:buChar char="•"/>
            </a:pPr>
            <a:r>
              <a:rPr lang="en-CA" dirty="0"/>
              <a:t>Allows for voice-over orders </a:t>
            </a:r>
          </a:p>
          <a:p>
            <a:pPr marL="285750" indent="-285750">
              <a:buFont typeface="Arial" panose="020B0604020202020204" pitchFamily="34" charset="0"/>
              <a:buChar char="•"/>
            </a:pPr>
            <a:r>
              <a:rPr lang="en-CA" dirty="0"/>
              <a:t>In App customer IT support</a:t>
            </a:r>
          </a:p>
          <a:p>
            <a:pPr marL="285750" indent="-285750">
              <a:buFont typeface="Arial" panose="020B0604020202020204" pitchFamily="34" charset="0"/>
              <a:buChar char="•"/>
            </a:pPr>
            <a:r>
              <a:rPr lang="en-CA" dirty="0"/>
              <a:t>Loyalty programs</a:t>
            </a:r>
          </a:p>
          <a:p>
            <a:pPr marL="285750" indent="-285750">
              <a:buFont typeface="Arial" panose="020B0604020202020204" pitchFamily="34" charset="0"/>
              <a:buChar char="•"/>
            </a:pPr>
            <a:r>
              <a:rPr lang="en-CA" dirty="0"/>
              <a:t>Link to third-party App deliveries</a:t>
            </a:r>
          </a:p>
          <a:p>
            <a:endParaRPr lang="en-US" sz="2000" dirty="0"/>
          </a:p>
          <a:p>
            <a:pPr marL="742950" lvl="1" indent="-285750">
              <a:buFont typeface="Arial" panose="020B0604020202020204" pitchFamily="34" charset="0"/>
              <a:buChar char="•"/>
            </a:pPr>
            <a:endParaRPr lang="en-US" sz="2000" dirty="0"/>
          </a:p>
          <a:p>
            <a:pPr>
              <a:spcAft>
                <a:spcPts val="0"/>
              </a:spcAft>
            </a:pPr>
            <a:endParaRPr lang="en-US" sz="2000" dirty="0"/>
          </a:p>
          <a:p>
            <a:pPr>
              <a:spcAft>
                <a:spcPts val="0"/>
              </a:spcAft>
            </a:pPr>
            <a:endParaRPr lang="en-US" sz="2000" dirty="0"/>
          </a:p>
        </p:txBody>
      </p:sp>
      <p:pic>
        <p:nvPicPr>
          <p:cNvPr id="7" name="Picture 6"/>
          <p:cNvPicPr/>
          <p:nvPr/>
        </p:nvPicPr>
        <p:blipFill>
          <a:blip r:embed="rId3"/>
          <a:stretch>
            <a:fillRect/>
          </a:stretch>
        </p:blipFill>
        <p:spPr>
          <a:xfrm>
            <a:off x="6309360" y="1182158"/>
            <a:ext cx="5493173" cy="4054859"/>
          </a:xfrm>
          <a:prstGeom prst="rect">
            <a:avLst/>
          </a:prstGeom>
          <a:ln>
            <a:solidFill>
              <a:schemeClr val="bg1">
                <a:lumMod val="85000"/>
              </a:schemeClr>
            </a:solidFill>
          </a:ln>
        </p:spPr>
      </p:pic>
    </p:spTree>
    <p:extLst>
      <p:ext uri="{BB962C8B-B14F-4D97-AF65-F5344CB8AC3E}">
        <p14:creationId xmlns:p14="http://schemas.microsoft.com/office/powerpoint/2010/main" val="761281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49</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Primary Recommendation – Action Plan</a:t>
            </a:r>
          </a:p>
        </p:txBody>
      </p:sp>
      <p:sp>
        <p:nvSpPr>
          <p:cNvPr id="2" name="Rectangle 1"/>
          <p:cNvSpPr/>
          <p:nvPr/>
        </p:nvSpPr>
        <p:spPr>
          <a:xfrm>
            <a:off x="390526" y="1182159"/>
            <a:ext cx="11410948" cy="4796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spcAft>
                <a:spcPts val="0"/>
              </a:spcAft>
              <a:buFont typeface="+mj-lt"/>
              <a:buAutoNum type="arabicPeriod"/>
            </a:pPr>
            <a:r>
              <a:rPr lang="en-US" dirty="0">
                <a:solidFill>
                  <a:schemeClr val="accent4"/>
                </a:solidFill>
              </a:rPr>
              <a:t>Pre-development (3 – 4 Weeks)</a:t>
            </a:r>
          </a:p>
          <a:p>
            <a:pPr marL="742950" lvl="1" indent="-285750">
              <a:buFont typeface="Arial" panose="020B0604020202020204" pitchFamily="34" charset="0"/>
              <a:buChar char="•"/>
            </a:pPr>
            <a:r>
              <a:rPr lang="en-US" dirty="0"/>
              <a:t>Research </a:t>
            </a:r>
          </a:p>
          <a:p>
            <a:pPr marL="742950" lvl="1" indent="-285750">
              <a:buFont typeface="Arial" panose="020B0604020202020204" pitchFamily="34" charset="0"/>
              <a:buChar char="•"/>
            </a:pPr>
            <a:r>
              <a:rPr lang="en-US" dirty="0"/>
              <a:t>Business Requirements</a:t>
            </a:r>
          </a:p>
          <a:p>
            <a:pPr marL="742950" lvl="1" indent="-285750">
              <a:buFont typeface="Arial" panose="020B0604020202020204" pitchFamily="34" charset="0"/>
              <a:buChar char="•"/>
            </a:pPr>
            <a:r>
              <a:rPr lang="en-US" dirty="0"/>
              <a:t>Budgeting And Fund Raise</a:t>
            </a:r>
          </a:p>
          <a:p>
            <a:pPr marL="342900" indent="-342900">
              <a:spcAft>
                <a:spcPts val="0"/>
              </a:spcAft>
              <a:buFont typeface="+mj-lt"/>
              <a:buAutoNum type="arabicPeriod"/>
            </a:pPr>
            <a:r>
              <a:rPr lang="en-US" dirty="0">
                <a:solidFill>
                  <a:schemeClr val="accent4"/>
                </a:solidFill>
              </a:rPr>
              <a:t>Development  (14 – 16 Weeks)</a:t>
            </a:r>
          </a:p>
          <a:p>
            <a:pPr marL="742950" lvl="1" indent="-285750">
              <a:buFont typeface="Arial" panose="020B0604020202020204" pitchFamily="34" charset="0"/>
              <a:buChar char="•"/>
            </a:pPr>
            <a:r>
              <a:rPr lang="en-US" dirty="0"/>
              <a:t>Back-end Development</a:t>
            </a:r>
          </a:p>
          <a:p>
            <a:pPr marL="742950" lvl="1" indent="-285750">
              <a:buFont typeface="Arial" panose="020B0604020202020204" pitchFamily="34" charset="0"/>
              <a:buChar char="•"/>
            </a:pPr>
            <a:r>
              <a:rPr lang="en-US" dirty="0"/>
              <a:t>Cloud</a:t>
            </a:r>
          </a:p>
          <a:p>
            <a:pPr marL="742950" lvl="1" indent="-285750">
              <a:buFont typeface="Arial" panose="020B0604020202020204" pitchFamily="34" charset="0"/>
              <a:buChar char="•"/>
            </a:pPr>
            <a:r>
              <a:rPr lang="en-US" dirty="0"/>
              <a:t>App Design</a:t>
            </a:r>
          </a:p>
          <a:p>
            <a:pPr marL="742950" lvl="1" indent="-285750">
              <a:buFont typeface="Arial" panose="020B0604020202020204" pitchFamily="34" charset="0"/>
              <a:buChar char="•"/>
            </a:pPr>
            <a:r>
              <a:rPr lang="en-US" dirty="0"/>
              <a:t>Internal Testing</a:t>
            </a:r>
          </a:p>
          <a:p>
            <a:pPr marL="342900" indent="-342900">
              <a:spcAft>
                <a:spcPts val="0"/>
              </a:spcAft>
              <a:buFont typeface="+mj-lt"/>
              <a:buAutoNum type="arabicPeriod"/>
            </a:pPr>
            <a:r>
              <a:rPr lang="en-US" dirty="0">
                <a:solidFill>
                  <a:schemeClr val="accent4"/>
                </a:solidFill>
              </a:rPr>
              <a:t>Implementation (9 – 10 Weeks)</a:t>
            </a:r>
          </a:p>
          <a:p>
            <a:pPr marL="742950" lvl="1" indent="-285750">
              <a:buFont typeface="Arial" panose="020B0604020202020204" pitchFamily="34" charset="0"/>
              <a:buChar char="•"/>
            </a:pPr>
            <a:r>
              <a:rPr lang="en-US" dirty="0"/>
              <a:t>Sample Market Testing</a:t>
            </a:r>
          </a:p>
          <a:p>
            <a:pPr marL="742950" lvl="1" indent="-285750">
              <a:buFont typeface="Arial" panose="020B0604020202020204" pitchFamily="34" charset="0"/>
              <a:buChar char="•"/>
            </a:pPr>
            <a:r>
              <a:rPr lang="en-US" dirty="0"/>
              <a:t>National Wide Implementation</a:t>
            </a:r>
          </a:p>
          <a:p>
            <a:pPr marL="742950" lvl="1" indent="-285750">
              <a:buFont typeface="Arial" panose="020B0604020202020204" pitchFamily="34" charset="0"/>
              <a:buChar char="•"/>
            </a:pPr>
            <a:r>
              <a:rPr lang="en-US" dirty="0"/>
              <a:t>App Announcement (Social Media)</a:t>
            </a:r>
          </a:p>
          <a:p>
            <a:pPr marL="342900" indent="-342900">
              <a:spcAft>
                <a:spcPts val="0"/>
              </a:spcAft>
              <a:buFont typeface="+mj-lt"/>
              <a:buAutoNum type="arabicPeriod"/>
            </a:pPr>
            <a:r>
              <a:rPr lang="en-US" dirty="0">
                <a:solidFill>
                  <a:schemeClr val="accent4"/>
                </a:solidFill>
              </a:rPr>
              <a:t>On-going Support </a:t>
            </a:r>
          </a:p>
          <a:p>
            <a:pPr marL="742950" lvl="1" indent="-285750">
              <a:buFont typeface="Arial" panose="020B0604020202020204" pitchFamily="34" charset="0"/>
              <a:buChar char="•"/>
            </a:pPr>
            <a:r>
              <a:rPr lang="en-US" dirty="0"/>
              <a:t>On-call Support Staff</a:t>
            </a:r>
          </a:p>
          <a:p>
            <a:pPr>
              <a:spcAft>
                <a:spcPts val="0"/>
              </a:spcAft>
            </a:pPr>
            <a:endParaRPr lang="en-US" dirty="0"/>
          </a:p>
        </p:txBody>
      </p:sp>
    </p:spTree>
    <p:extLst>
      <p:ext uri="{BB962C8B-B14F-4D97-AF65-F5344CB8AC3E}">
        <p14:creationId xmlns:p14="http://schemas.microsoft.com/office/powerpoint/2010/main" val="2970013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3561"/>
            <a:ext cx="9777761" cy="504670"/>
          </a:xfrm>
        </p:spPr>
        <p:txBody>
          <a:bodyPr>
            <a:normAutofit fontScale="90000"/>
          </a:bodyPr>
          <a:lstStyle/>
          <a:p>
            <a:r>
              <a:rPr lang="en-US" dirty="0"/>
              <a:t>Economic Environment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5</a:t>
            </a:fld>
            <a:endParaRPr lang="en-US" dirty="0"/>
          </a:p>
        </p:txBody>
      </p:sp>
      <p:sp>
        <p:nvSpPr>
          <p:cNvPr id="4" name="Rectangle 3"/>
          <p:cNvSpPr/>
          <p:nvPr/>
        </p:nvSpPr>
        <p:spPr>
          <a:xfrm>
            <a:off x="448887" y="1048215"/>
            <a:ext cx="5570474" cy="725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Real GDP per Capita (Threat)</a:t>
            </a:r>
          </a:p>
          <a:p>
            <a:pPr marL="742950" lvl="1" indent="-285750">
              <a:buFont typeface="Arial" panose="020B0604020202020204" pitchFamily="34" charset="0"/>
              <a:buChar char="•"/>
            </a:pPr>
            <a:r>
              <a:rPr lang="en-CA" dirty="0"/>
              <a:t>Expected stagnation after 2017</a:t>
            </a:r>
          </a:p>
          <a:p>
            <a:endParaRPr lang="en-CA" b="1" dirty="0"/>
          </a:p>
          <a:p>
            <a:endParaRPr lang="en-CA" b="1" dirty="0"/>
          </a:p>
          <a:p>
            <a:pPr marL="285750" indent="-285750">
              <a:buFont typeface="Arial" panose="020B0604020202020204" pitchFamily="34" charset="0"/>
              <a:buChar char="•"/>
            </a:pPr>
            <a:endParaRPr lang="en-CA" b="1" dirty="0"/>
          </a:p>
          <a:p>
            <a:r>
              <a:rPr lang="en-CA" b="1" dirty="0"/>
              <a:t>	</a:t>
            </a:r>
            <a:endParaRPr lang="en-CA" dirty="0"/>
          </a:p>
        </p:txBody>
      </p:sp>
      <p:pic>
        <p:nvPicPr>
          <p:cNvPr id="7" name="image57.png"/>
          <p:cNvPicPr/>
          <p:nvPr/>
        </p:nvPicPr>
        <p:blipFill>
          <a:blip r:embed="rId3"/>
          <a:srcRect/>
          <a:stretch>
            <a:fillRect/>
          </a:stretch>
        </p:blipFill>
        <p:spPr>
          <a:xfrm>
            <a:off x="381000" y="1773382"/>
            <a:ext cx="5638361" cy="3906982"/>
          </a:xfrm>
          <a:prstGeom prst="rect">
            <a:avLst/>
          </a:prstGeom>
          <a:ln/>
        </p:spPr>
      </p:pic>
      <p:sp>
        <p:nvSpPr>
          <p:cNvPr id="9" name="Rectangle 8">
            <a:extLst>
              <a:ext uri="{FF2B5EF4-FFF2-40B4-BE49-F238E27FC236}">
                <a16:creationId xmlns:a16="http://schemas.microsoft.com/office/drawing/2014/main" id="{A97078E1-9DB2-4849-A4AE-3FB509F530A4}"/>
              </a:ext>
            </a:extLst>
          </p:cNvPr>
          <p:cNvSpPr/>
          <p:nvPr/>
        </p:nvSpPr>
        <p:spPr>
          <a:xfrm>
            <a:off x="6172639" y="1048215"/>
            <a:ext cx="5638361" cy="369332"/>
          </a:xfrm>
          <a:prstGeom prst="rect">
            <a:avLst/>
          </a:prstGeom>
        </p:spPr>
        <p:txBody>
          <a:bodyPr wrap="square">
            <a:spAutoFit/>
          </a:bodyPr>
          <a:lstStyle/>
          <a:p>
            <a:r>
              <a:rPr lang="en-US" b="1" dirty="0"/>
              <a:t>Real Disposable Income (Opportunity)</a:t>
            </a:r>
          </a:p>
        </p:txBody>
      </p:sp>
      <p:graphicFrame>
        <p:nvGraphicFramePr>
          <p:cNvPr id="8" name="Chart 7">
            <a:extLst>
              <a:ext uri="{FF2B5EF4-FFF2-40B4-BE49-F238E27FC236}">
                <a16:creationId xmlns:a16="http://schemas.microsoft.com/office/drawing/2014/main" id="{6ABEBF3B-5BD5-4334-B290-DB0121D98CC8}"/>
              </a:ext>
            </a:extLst>
          </p:cNvPr>
          <p:cNvGraphicFramePr>
            <a:graphicFrameLocks/>
          </p:cNvGraphicFramePr>
          <p:nvPr>
            <p:extLst>
              <p:ext uri="{D42A27DB-BD31-4B8C-83A1-F6EECF244321}">
                <p14:modId xmlns:p14="http://schemas.microsoft.com/office/powerpoint/2010/main" val="4061122463"/>
              </p:ext>
            </p:extLst>
          </p:nvPr>
        </p:nvGraphicFramePr>
        <p:xfrm>
          <a:off x="6172639" y="1773382"/>
          <a:ext cx="5638361" cy="39069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09819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50</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Primary Recommendation – Cost Analysis</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80999" y="1182158"/>
            <a:ext cx="9358745" cy="4858424"/>
          </a:xfrm>
          <a:prstGeom prst="rect">
            <a:avLst/>
          </a:prstGeom>
          <a:solidFill>
            <a:schemeClr val="tx1"/>
          </a:solidFill>
          <a:ln>
            <a:noFill/>
          </a:ln>
        </p:spPr>
      </p:pic>
      <p:sp>
        <p:nvSpPr>
          <p:cNvPr id="7" name="Rectangle 6"/>
          <p:cNvSpPr/>
          <p:nvPr/>
        </p:nvSpPr>
        <p:spPr>
          <a:xfrm>
            <a:off x="9739745" y="1182157"/>
            <a:ext cx="2071256" cy="4858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600" dirty="0"/>
              <a:t>Cost Analysis:</a:t>
            </a:r>
          </a:p>
          <a:p>
            <a:pPr marL="285750" indent="-285750">
              <a:buFont typeface="Arial" panose="020B0604020202020204" pitchFamily="34" charset="0"/>
              <a:buChar char="•"/>
            </a:pPr>
            <a:r>
              <a:rPr lang="en-CA" sz="1600" dirty="0"/>
              <a:t>Initial Investment: $ -</a:t>
            </a:r>
            <a:r>
              <a:rPr lang="en-CA" sz="2000" b="1" dirty="0"/>
              <a:t>277 K</a:t>
            </a:r>
          </a:p>
          <a:p>
            <a:pPr marL="285750" indent="-285750">
              <a:buFont typeface="Arial" panose="020B0604020202020204" pitchFamily="34" charset="0"/>
              <a:buChar char="•"/>
            </a:pPr>
            <a:endParaRPr lang="en-CA" sz="2000" b="1" dirty="0"/>
          </a:p>
          <a:p>
            <a:pPr marL="285750" indent="-285750">
              <a:buFont typeface="Arial" panose="020B0604020202020204" pitchFamily="34" charset="0"/>
              <a:buChar char="•"/>
            </a:pPr>
            <a:endParaRPr lang="en-CA" sz="2000" b="1" dirty="0"/>
          </a:p>
          <a:p>
            <a:pPr marL="285750" indent="-285750">
              <a:buFont typeface="Arial" panose="020B0604020202020204" pitchFamily="34" charset="0"/>
              <a:buChar char="•"/>
            </a:pPr>
            <a:endParaRPr lang="en-CA" sz="2000" b="1" dirty="0"/>
          </a:p>
          <a:p>
            <a:pPr marL="342900" indent="-342900">
              <a:buFont typeface="Arial" panose="020B0604020202020204" pitchFamily="34" charset="0"/>
              <a:buChar char="•"/>
            </a:pPr>
            <a:r>
              <a:rPr lang="en-CA" sz="1600" dirty="0"/>
              <a:t>Net Present Value: $ </a:t>
            </a:r>
            <a:r>
              <a:rPr lang="en-CA" sz="2000" b="1" u="sng" dirty="0">
                <a:solidFill>
                  <a:schemeClr val="accent6"/>
                </a:solidFill>
              </a:rPr>
              <a:t>78.6 M</a:t>
            </a:r>
          </a:p>
          <a:p>
            <a:endParaRPr lang="en-CA" sz="1600" dirty="0"/>
          </a:p>
        </p:txBody>
      </p:sp>
    </p:spTree>
    <p:extLst>
      <p:ext uri="{BB962C8B-B14F-4D97-AF65-F5344CB8AC3E}">
        <p14:creationId xmlns:p14="http://schemas.microsoft.com/office/powerpoint/2010/main" val="657615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51</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Business-Functional Recommendation</a:t>
            </a:r>
          </a:p>
        </p:txBody>
      </p:sp>
      <p:sp>
        <p:nvSpPr>
          <p:cNvPr id="5" name="Rectangle 4"/>
          <p:cNvSpPr/>
          <p:nvPr/>
        </p:nvSpPr>
        <p:spPr>
          <a:xfrm>
            <a:off x="381001" y="1182159"/>
            <a:ext cx="7457902" cy="4708981"/>
          </a:xfrm>
          <a:prstGeom prst="rect">
            <a:avLst/>
          </a:prstGeom>
        </p:spPr>
        <p:txBody>
          <a:bodyPr wrap="square">
            <a:spAutoFit/>
          </a:bodyPr>
          <a:lstStyle/>
          <a:p>
            <a:pPr>
              <a:spcAft>
                <a:spcPts val="0"/>
              </a:spcAft>
            </a:pPr>
            <a:r>
              <a:rPr lang="en-US" sz="2000" b="1" i="1" u="sng" dirty="0">
                <a:latin typeface="Arial" panose="020B0604020202020204" pitchFamily="34" charset="0"/>
                <a:ea typeface="Calibri" panose="020F0502020204030204" pitchFamily="34" charset="0"/>
                <a:cs typeface="Times New Roman" panose="02020603050405020304" pitchFamily="18" charset="0"/>
              </a:rPr>
              <a:t>Secondary</a:t>
            </a:r>
            <a:r>
              <a:rPr lang="en-US" sz="2000" b="1" dirty="0">
                <a:latin typeface="Arial" panose="020B0604020202020204" pitchFamily="34" charset="0"/>
                <a:ea typeface="Calibri" panose="020F0502020204030204" pitchFamily="34" charset="0"/>
                <a:cs typeface="Times New Roman" panose="02020603050405020304" pitchFamily="18" charset="0"/>
              </a:rPr>
              <a:t> Recommendation: </a:t>
            </a:r>
            <a:r>
              <a:rPr lang="en-US" sz="2000" b="1" dirty="0">
                <a:solidFill>
                  <a:schemeClr val="accent4"/>
                </a:solidFill>
                <a:latin typeface="Arial" panose="020B0604020202020204" pitchFamily="34" charset="0"/>
                <a:ea typeface="Calibri" panose="020F0502020204030204" pitchFamily="34" charset="0"/>
                <a:cs typeface="Times New Roman" panose="02020603050405020304" pitchFamily="18" charset="0"/>
              </a:rPr>
              <a:t>HR Plan</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Fiesta also has a significant employee turnover issue, which is also an industry wide problem</a:t>
            </a:r>
          </a:p>
          <a:p>
            <a:pPr>
              <a:spcAft>
                <a:spcPts val="0"/>
              </a:spcAft>
            </a:pPr>
            <a:endParaRPr lang="en-US" sz="2000" dirty="0"/>
          </a:p>
          <a:p>
            <a:pPr marL="285750" indent="-285750">
              <a:spcAft>
                <a:spcPts val="0"/>
              </a:spcAft>
              <a:buFont typeface="Arial" charset="0"/>
              <a:buChar char="•"/>
            </a:pPr>
            <a:r>
              <a:rPr lang="en-US" sz="2000" dirty="0"/>
              <a:t>Introduction of this plan would result in more employee loyalty, more effort during work and a reduced overall turnover </a:t>
            </a:r>
          </a:p>
          <a:p>
            <a:pPr>
              <a:spcAft>
                <a:spcPts val="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000" b="1" dirty="0">
                <a:solidFill>
                  <a:schemeClr val="accent2"/>
                </a:solidFill>
              </a:rPr>
              <a:t>Fiesta’s programs </a:t>
            </a:r>
            <a:r>
              <a:rPr lang="en-US" sz="2000" dirty="0"/>
              <a:t>to implement includes two components:</a:t>
            </a:r>
          </a:p>
          <a:p>
            <a:pPr>
              <a:spcAft>
                <a:spcPts val="0"/>
              </a:spcAft>
            </a:pPr>
            <a:endParaRPr lang="en-US" sz="2000" dirty="0"/>
          </a:p>
          <a:p>
            <a:pPr marL="342900" indent="-342900">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Improved hiring/selection process, increased employee autonomy and conducting exit interviews </a:t>
            </a:r>
          </a:p>
          <a:p>
            <a:pPr marL="342900" indent="-342900">
              <a:spcAft>
                <a:spcPts val="0"/>
              </a:spcAft>
              <a:buFont typeface="+mj-lt"/>
              <a:buAutoNum type="arabicPeriod"/>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Employee recognition via employee of the month publications and other formal announcements</a:t>
            </a:r>
            <a:endParaRPr lang="en-CA"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Desktop/Screen%20Shot%202018-10-27%20at%206.13.33%20PM.png"/>
          <p:cNvPicPr/>
          <p:nvPr/>
        </p:nvPicPr>
        <p:blipFill>
          <a:blip r:embed="rId2">
            <a:extLst>
              <a:ext uri="{28A0092B-C50C-407E-A947-70E740481C1C}">
                <a14:useLocalDpi xmlns:a14="http://schemas.microsoft.com/office/drawing/2010/main" val="0"/>
              </a:ext>
            </a:extLst>
          </a:blip>
          <a:srcRect/>
          <a:stretch>
            <a:fillRect/>
          </a:stretch>
        </p:blipFill>
        <p:spPr bwMode="auto">
          <a:xfrm>
            <a:off x="7838904" y="1182158"/>
            <a:ext cx="3825540" cy="4708981"/>
          </a:xfrm>
          <a:prstGeom prst="rect">
            <a:avLst/>
          </a:prstGeom>
          <a:noFill/>
          <a:ln>
            <a:solidFill>
              <a:schemeClr val="bg2">
                <a:lumMod val="90000"/>
              </a:schemeClr>
            </a:solidFill>
          </a:ln>
        </p:spPr>
      </p:pic>
    </p:spTree>
    <p:extLst>
      <p:ext uri="{BB962C8B-B14F-4D97-AF65-F5344CB8AC3E}">
        <p14:creationId xmlns:p14="http://schemas.microsoft.com/office/powerpoint/2010/main" val="91743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52</a:t>
            </a:fld>
            <a:endParaRPr lang="en-US" dirty="0"/>
          </a:p>
        </p:txBody>
      </p:sp>
      <p:sp>
        <p:nvSpPr>
          <p:cNvPr id="4" name="Title 1"/>
          <p:cNvSpPr txBox="1">
            <a:spLocks/>
          </p:cNvSpPr>
          <p:nvPr/>
        </p:nvSpPr>
        <p:spPr>
          <a:xfrm>
            <a:off x="390526" y="365127"/>
            <a:ext cx="10331934" cy="6762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Secondary Recommendation – Analysis</a:t>
            </a:r>
          </a:p>
        </p:txBody>
      </p:sp>
      <p:sp>
        <p:nvSpPr>
          <p:cNvPr id="2" name="Rectangle 1"/>
          <p:cNvSpPr/>
          <p:nvPr/>
        </p:nvSpPr>
        <p:spPr>
          <a:xfrm>
            <a:off x="401615" y="1041352"/>
            <a:ext cx="4812112" cy="4775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dirty="0"/>
              <a:t>Action Plan:</a:t>
            </a:r>
          </a:p>
          <a:p>
            <a:pPr marL="342900" indent="-342900">
              <a:buFont typeface="+mj-lt"/>
              <a:buAutoNum type="arabicPeriod"/>
            </a:pPr>
            <a:r>
              <a:rPr lang="en-CA" dirty="0">
                <a:solidFill>
                  <a:schemeClr val="accent4"/>
                </a:solidFill>
              </a:rPr>
              <a:t>Strategy Start (3 – 4 Weeks)</a:t>
            </a:r>
          </a:p>
          <a:p>
            <a:pPr marL="800100" lvl="1" indent="-342900">
              <a:buFont typeface="Arial" panose="020B0604020202020204" pitchFamily="34" charset="0"/>
              <a:buChar char="•"/>
            </a:pPr>
            <a:r>
              <a:rPr lang="en-CA" dirty="0"/>
              <a:t>Conduct research and surveys</a:t>
            </a:r>
          </a:p>
          <a:p>
            <a:pPr marL="800100" lvl="1" indent="-342900">
              <a:buFont typeface="Arial" panose="020B0604020202020204" pitchFamily="34" charset="0"/>
              <a:buChar char="•"/>
            </a:pPr>
            <a:r>
              <a:rPr lang="en-CA" dirty="0"/>
              <a:t>Design New hiring process</a:t>
            </a:r>
          </a:p>
          <a:p>
            <a:pPr marL="342900" indent="-342900">
              <a:buFont typeface="+mj-lt"/>
              <a:buAutoNum type="arabicPeriod"/>
            </a:pPr>
            <a:r>
              <a:rPr lang="en-CA" dirty="0">
                <a:solidFill>
                  <a:schemeClr val="accent4"/>
                </a:solidFill>
              </a:rPr>
              <a:t>Implementation (24 – 28 Weeks)</a:t>
            </a:r>
          </a:p>
          <a:p>
            <a:pPr marL="800100" lvl="1" indent="-342900">
              <a:buFont typeface="Arial" panose="020B0604020202020204" pitchFamily="34" charset="0"/>
              <a:buChar char="•"/>
            </a:pPr>
            <a:r>
              <a:rPr lang="en-CA" dirty="0"/>
              <a:t>Market Testing – Sample Analysis</a:t>
            </a:r>
          </a:p>
          <a:p>
            <a:pPr marL="800100" lvl="1" indent="-342900">
              <a:buFont typeface="Arial" panose="020B0604020202020204" pitchFamily="34" charset="0"/>
              <a:buChar char="•"/>
            </a:pPr>
            <a:r>
              <a:rPr lang="en-CA" dirty="0"/>
              <a:t>Nation Wide Implementation</a:t>
            </a:r>
          </a:p>
          <a:p>
            <a:pPr marL="800100" lvl="1" indent="-342900">
              <a:buFont typeface="Arial" panose="020B0604020202020204" pitchFamily="34" charset="0"/>
              <a:buChar char="•"/>
            </a:pPr>
            <a:r>
              <a:rPr lang="en-CA" dirty="0"/>
              <a:t>Reshaping The Employees Valuation Metrics</a:t>
            </a:r>
          </a:p>
          <a:p>
            <a:pPr marL="800100" lvl="1" indent="-342900">
              <a:buFont typeface="Arial" panose="020B0604020202020204" pitchFamily="34" charset="0"/>
              <a:buChar char="•"/>
            </a:pPr>
            <a:r>
              <a:rPr lang="en-CA" dirty="0"/>
              <a:t>Employee Satisfaction Surveys  (Milestone)</a:t>
            </a:r>
          </a:p>
          <a:p>
            <a:pPr marL="342900" indent="-342900">
              <a:buFont typeface="+mj-lt"/>
              <a:buAutoNum type="arabicPeriod"/>
            </a:pPr>
            <a:r>
              <a:rPr lang="en-CA" dirty="0">
                <a:solidFill>
                  <a:schemeClr val="accent4"/>
                </a:solidFill>
              </a:rPr>
              <a:t>On-Going Operations</a:t>
            </a:r>
          </a:p>
          <a:p>
            <a:pPr marL="800100" lvl="1" indent="-342900">
              <a:buFont typeface="Arial" panose="020B0604020202020204" pitchFamily="34" charset="0"/>
              <a:buChar char="•"/>
            </a:pPr>
            <a:r>
              <a:rPr lang="en-CA" dirty="0"/>
              <a:t>Continuous Strategy Support</a:t>
            </a:r>
          </a:p>
          <a:p>
            <a:endParaRPr lang="en-CA" sz="1600" dirty="0"/>
          </a:p>
        </p:txBody>
      </p:sp>
      <p:sp>
        <p:nvSpPr>
          <p:cNvPr id="8" name="Rectangle 7"/>
          <p:cNvSpPr/>
          <p:nvPr/>
        </p:nvSpPr>
        <p:spPr>
          <a:xfrm>
            <a:off x="5430982" y="1182159"/>
            <a:ext cx="6184842" cy="2018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400" dirty="0"/>
              <a:t>Cost Analysis:</a:t>
            </a:r>
          </a:p>
          <a:p>
            <a:pPr marL="285750" indent="-285750">
              <a:buFont typeface="Arial" panose="020B0604020202020204" pitchFamily="34" charset="0"/>
              <a:buChar char="•"/>
            </a:pPr>
            <a:r>
              <a:rPr lang="en-CA" sz="2400" dirty="0"/>
              <a:t>Initial Investment: $ -</a:t>
            </a:r>
            <a:r>
              <a:rPr lang="en-CA" sz="3200" b="1" dirty="0"/>
              <a:t>1.01 M</a:t>
            </a:r>
          </a:p>
          <a:p>
            <a:pPr marL="285750" indent="-285750">
              <a:buFont typeface="Arial" panose="020B0604020202020204" pitchFamily="34" charset="0"/>
              <a:buChar char="•"/>
            </a:pPr>
            <a:r>
              <a:rPr lang="en-CA" sz="2400" dirty="0"/>
              <a:t>Total Return: $ </a:t>
            </a:r>
            <a:r>
              <a:rPr lang="en-CA" sz="3200" b="1" dirty="0"/>
              <a:t>5.0 M</a:t>
            </a:r>
          </a:p>
          <a:p>
            <a:pPr marL="342900" indent="-342900">
              <a:buFont typeface="Arial" panose="020B0604020202020204" pitchFamily="34" charset="0"/>
              <a:buChar char="•"/>
            </a:pPr>
            <a:r>
              <a:rPr lang="en-CA" sz="2400" dirty="0"/>
              <a:t>Net Present Value: $ </a:t>
            </a:r>
            <a:r>
              <a:rPr lang="en-CA" sz="3200" b="1" u="sng" dirty="0">
                <a:solidFill>
                  <a:schemeClr val="accent6"/>
                </a:solidFill>
              </a:rPr>
              <a:t>3.9 M</a:t>
            </a:r>
          </a:p>
          <a:p>
            <a:endParaRPr lang="en-CA" sz="2400" dirty="0"/>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5430982" y="3048000"/>
            <a:ext cx="6402097" cy="2909455"/>
          </a:xfrm>
          <a:prstGeom prst="rect">
            <a:avLst/>
          </a:prstGeom>
          <a:solidFill>
            <a:schemeClr val="tx1"/>
          </a:solidFill>
          <a:ln>
            <a:solidFill>
              <a:schemeClr val="bg2">
                <a:lumMod val="90000"/>
              </a:schemeClr>
            </a:solidFill>
          </a:ln>
        </p:spPr>
      </p:pic>
    </p:spTree>
    <p:extLst>
      <p:ext uri="{BB962C8B-B14F-4D97-AF65-F5344CB8AC3E}">
        <p14:creationId xmlns:p14="http://schemas.microsoft.com/office/powerpoint/2010/main" val="1562362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AD82-25E5-45D8-899A-0BCBB05BCEB3}"/>
              </a:ext>
            </a:extLst>
          </p:cNvPr>
          <p:cNvSpPr>
            <a:spLocks noGrp="1"/>
          </p:cNvSpPr>
          <p:nvPr>
            <p:ph type="title"/>
          </p:nvPr>
        </p:nvSpPr>
        <p:spPr>
          <a:xfrm>
            <a:off x="381000" y="490590"/>
            <a:ext cx="10591798" cy="770947"/>
          </a:xfrm>
        </p:spPr>
        <p:txBody>
          <a:bodyPr>
            <a:normAutofit fontScale="90000"/>
          </a:bodyPr>
          <a:lstStyle/>
          <a:p>
            <a:r>
              <a:rPr lang="en-US" dirty="0"/>
              <a:t>Financing the Recommendations – Business Strategy</a:t>
            </a:r>
            <a:endParaRPr lang="en-CA" dirty="0"/>
          </a:p>
        </p:txBody>
      </p:sp>
      <p:sp>
        <p:nvSpPr>
          <p:cNvPr id="3" name="Slide Number Placeholder 2">
            <a:extLst>
              <a:ext uri="{FF2B5EF4-FFF2-40B4-BE49-F238E27FC236}">
                <a16:creationId xmlns:a16="http://schemas.microsoft.com/office/drawing/2014/main" id="{F71DD9B4-E632-45FE-9771-A4C1562BCDE5}"/>
              </a:ext>
            </a:extLst>
          </p:cNvPr>
          <p:cNvSpPr>
            <a:spLocks noGrp="1"/>
          </p:cNvSpPr>
          <p:nvPr>
            <p:ph type="sldNum" sz="quarter" idx="12"/>
          </p:nvPr>
        </p:nvSpPr>
        <p:spPr/>
        <p:txBody>
          <a:bodyPr/>
          <a:lstStyle/>
          <a:p>
            <a:fld id="{5B5881EB-CE46-46FC-A494-FCD8ABFC15F5}" type="slidenum">
              <a:rPr lang="en-US" smtClean="0"/>
              <a:pPr/>
              <a:t>53</a:t>
            </a:fld>
            <a:endParaRPr lang="en-US" dirty="0"/>
          </a:p>
        </p:txBody>
      </p:sp>
      <p:cxnSp>
        <p:nvCxnSpPr>
          <p:cNvPr id="20" name="Shape 229">
            <a:extLst>
              <a:ext uri="{FF2B5EF4-FFF2-40B4-BE49-F238E27FC236}">
                <a16:creationId xmlns:a16="http://schemas.microsoft.com/office/drawing/2014/main" id="{79844090-C766-4E46-987C-2E6893490BDD}"/>
              </a:ext>
            </a:extLst>
          </p:cNvPr>
          <p:cNvCxnSpPr>
            <a:cxnSpLocks/>
            <a:stCxn id="24" idx="1"/>
            <a:endCxn id="23" idx="3"/>
          </p:cNvCxnSpPr>
          <p:nvPr/>
        </p:nvCxnSpPr>
        <p:spPr>
          <a:xfrm rot="10800000">
            <a:off x="2901000" y="3411438"/>
            <a:ext cx="1658434" cy="1114488"/>
          </a:xfrm>
          <a:prstGeom prst="bentConnector3">
            <a:avLst>
              <a:gd name="adj1" fmla="val 50000"/>
            </a:avLst>
          </a:prstGeom>
          <a:noFill/>
          <a:ln w="19050" cap="flat" cmpd="sng">
            <a:solidFill>
              <a:srgbClr val="FFFFFF"/>
            </a:solidFill>
            <a:prstDash val="solid"/>
            <a:miter lim="8000"/>
            <a:headEnd type="none" w="med" len="med"/>
            <a:tailEnd type="none" w="med" len="med"/>
          </a:ln>
        </p:spPr>
      </p:cxnSp>
      <p:cxnSp>
        <p:nvCxnSpPr>
          <p:cNvPr id="21" name="Shape 231">
            <a:extLst>
              <a:ext uri="{FF2B5EF4-FFF2-40B4-BE49-F238E27FC236}">
                <a16:creationId xmlns:a16="http://schemas.microsoft.com/office/drawing/2014/main" id="{416009BE-968E-4307-A6FE-BC8EEEE241E9}"/>
              </a:ext>
            </a:extLst>
          </p:cNvPr>
          <p:cNvCxnSpPr>
            <a:cxnSpLocks/>
            <a:stCxn id="23" idx="3"/>
            <a:endCxn id="26" idx="1"/>
          </p:cNvCxnSpPr>
          <p:nvPr/>
        </p:nvCxnSpPr>
        <p:spPr>
          <a:xfrm flipV="1">
            <a:off x="2901000" y="2482440"/>
            <a:ext cx="1658432" cy="928998"/>
          </a:xfrm>
          <a:prstGeom prst="bentConnector3">
            <a:avLst>
              <a:gd name="adj1" fmla="val 50000"/>
            </a:avLst>
          </a:prstGeom>
          <a:noFill/>
          <a:ln w="19050" cap="flat" cmpd="sng">
            <a:solidFill>
              <a:srgbClr val="FFFFFF"/>
            </a:solidFill>
            <a:prstDash val="solid"/>
            <a:miter lim="8000"/>
            <a:headEnd type="none" w="med" len="med"/>
            <a:tailEnd type="none" w="med" len="med"/>
          </a:ln>
        </p:spPr>
      </p:cxnSp>
      <p:sp>
        <p:nvSpPr>
          <p:cNvPr id="23" name="Shape 227">
            <a:extLst>
              <a:ext uri="{FF2B5EF4-FFF2-40B4-BE49-F238E27FC236}">
                <a16:creationId xmlns:a16="http://schemas.microsoft.com/office/drawing/2014/main" id="{4914ED2D-583A-424F-AE19-A64192FE2CC0}"/>
              </a:ext>
            </a:extLst>
          </p:cNvPr>
          <p:cNvSpPr txBox="1"/>
          <p:nvPr/>
        </p:nvSpPr>
        <p:spPr>
          <a:xfrm>
            <a:off x="381000" y="2871438"/>
            <a:ext cx="2520000" cy="1080000"/>
          </a:xfrm>
          <a:prstGeom prst="rect">
            <a:avLst/>
          </a:prstGeom>
          <a:noFill/>
          <a:ln w="19050" cap="flat" cmpd="sng">
            <a:solidFill>
              <a:srgbClr val="434343"/>
            </a:solidFill>
            <a:prstDash val="solid"/>
            <a:round/>
            <a:headEnd type="none" w="med" len="med"/>
            <a:tailEnd type="none" w="med" len="med"/>
          </a:ln>
        </p:spPr>
        <p:txBody>
          <a:bodyPr wrap="square" lIns="121900" tIns="121900" rIns="121900" bIns="121900" anchor="ctr" anchorCtr="0">
            <a:noAutofit/>
          </a:bodyPr>
          <a:lstStyle/>
          <a:p>
            <a:pPr marL="0" lvl="0" indent="0" algn="ctr" rtl="0">
              <a:spcBef>
                <a:spcPts val="0"/>
              </a:spcBef>
              <a:buNone/>
            </a:pPr>
            <a:r>
              <a:rPr lang="en-US" sz="2000" dirty="0">
                <a:latin typeface="Tw Cen MT" panose="020B0602020104020603" pitchFamily="34" charset="0"/>
                <a:ea typeface="Roboto"/>
                <a:cs typeface="Roboto"/>
                <a:sym typeface="Roboto"/>
              </a:rPr>
              <a:t>Debt Restriction – Negative Covenants </a:t>
            </a:r>
          </a:p>
        </p:txBody>
      </p:sp>
      <p:sp>
        <p:nvSpPr>
          <p:cNvPr id="24" name="Shape 230">
            <a:extLst>
              <a:ext uri="{FF2B5EF4-FFF2-40B4-BE49-F238E27FC236}">
                <a16:creationId xmlns:a16="http://schemas.microsoft.com/office/drawing/2014/main" id="{283EB419-4B5F-4EE7-81BF-AED031C57C89}"/>
              </a:ext>
            </a:extLst>
          </p:cNvPr>
          <p:cNvSpPr txBox="1"/>
          <p:nvPr/>
        </p:nvSpPr>
        <p:spPr>
          <a:xfrm>
            <a:off x="4559434" y="3985926"/>
            <a:ext cx="2520000" cy="1080000"/>
          </a:xfrm>
          <a:prstGeom prst="rect">
            <a:avLst/>
          </a:prstGeom>
          <a:noFill/>
          <a:ln w="19050" cap="flat" cmpd="sng">
            <a:solidFill>
              <a:srgbClr val="434343"/>
            </a:solidFill>
            <a:prstDash val="solid"/>
            <a:round/>
            <a:headEnd type="none" w="med" len="med"/>
            <a:tailEnd type="none" w="med" len="med"/>
          </a:ln>
        </p:spPr>
        <p:txBody>
          <a:bodyPr wrap="square" lIns="121900" tIns="121900" rIns="121900" bIns="121900" anchor="ctr" anchorCtr="0">
            <a:noAutofit/>
          </a:bodyPr>
          <a:lstStyle/>
          <a:p>
            <a:pPr marL="0" lvl="0" indent="0" algn="ctr">
              <a:spcBef>
                <a:spcPts val="0"/>
              </a:spcBef>
              <a:buNone/>
            </a:pPr>
            <a:r>
              <a:rPr lang="en-US" sz="2000" dirty="0">
                <a:latin typeface="Tw Cen MT" panose="020B0602020104020603" pitchFamily="34" charset="0"/>
                <a:ea typeface="Roboto"/>
                <a:cs typeface="Roboto"/>
                <a:sym typeface="Roboto"/>
              </a:rPr>
              <a:t>Through Cost Savings (Business Strategy)</a:t>
            </a:r>
          </a:p>
        </p:txBody>
      </p:sp>
      <p:sp>
        <p:nvSpPr>
          <p:cNvPr id="26" name="Shape 232">
            <a:extLst>
              <a:ext uri="{FF2B5EF4-FFF2-40B4-BE49-F238E27FC236}">
                <a16:creationId xmlns:a16="http://schemas.microsoft.com/office/drawing/2014/main" id="{C6B72593-54D6-432F-BF9A-8982B61A2B81}"/>
              </a:ext>
            </a:extLst>
          </p:cNvPr>
          <p:cNvSpPr txBox="1"/>
          <p:nvPr/>
        </p:nvSpPr>
        <p:spPr>
          <a:xfrm>
            <a:off x="4559432" y="1942440"/>
            <a:ext cx="2520000" cy="1080000"/>
          </a:xfrm>
          <a:prstGeom prst="rect">
            <a:avLst/>
          </a:prstGeom>
          <a:noFill/>
          <a:ln w="19050" cap="flat" cmpd="sng">
            <a:solidFill>
              <a:srgbClr val="434343"/>
            </a:solidFill>
            <a:prstDash val="solid"/>
            <a:round/>
            <a:headEnd type="none" w="med" len="med"/>
            <a:tailEnd type="none" w="med" len="med"/>
          </a:ln>
        </p:spPr>
        <p:txBody>
          <a:bodyPr wrap="square" lIns="121900" tIns="121900" rIns="121900" bIns="121900" anchor="ctr" anchorCtr="0">
            <a:noAutofit/>
          </a:bodyPr>
          <a:lstStyle/>
          <a:p>
            <a:pPr marL="0" lvl="0" indent="0" algn="ctr">
              <a:spcBef>
                <a:spcPts val="0"/>
              </a:spcBef>
              <a:buNone/>
            </a:pPr>
            <a:r>
              <a:rPr lang="en-US" sz="2000" dirty="0">
                <a:latin typeface="Tw Cen MT" panose="020B0602020104020603" pitchFamily="34" charset="0"/>
                <a:ea typeface="Roboto"/>
                <a:cs typeface="Roboto"/>
                <a:sym typeface="Roboto"/>
              </a:rPr>
              <a:t>Restaurant Liquidation  (</a:t>
            </a:r>
            <a:r>
              <a:rPr lang="en-US" sz="2000">
                <a:latin typeface="Tw Cen MT" panose="020B0602020104020603" pitchFamily="34" charset="0"/>
                <a:ea typeface="Roboto"/>
                <a:cs typeface="Roboto"/>
                <a:sym typeface="Roboto"/>
              </a:rPr>
              <a:t>Corporate Strategy) </a:t>
            </a:r>
            <a:endParaRPr lang="en-US" sz="2000" dirty="0">
              <a:latin typeface="Tw Cen MT" panose="020B0602020104020603" pitchFamily="34" charset="0"/>
              <a:ea typeface="Roboto"/>
              <a:cs typeface="Roboto"/>
              <a:sym typeface="Roboto"/>
            </a:endParaRPr>
          </a:p>
        </p:txBody>
      </p:sp>
      <p:cxnSp>
        <p:nvCxnSpPr>
          <p:cNvPr id="16" name="Straight Connector 15"/>
          <p:cNvCxnSpPr>
            <a:cxnSpLocks/>
          </p:cNvCxnSpPr>
          <p:nvPr/>
        </p:nvCxnSpPr>
        <p:spPr>
          <a:xfrm>
            <a:off x="7362825" y="1371600"/>
            <a:ext cx="0" cy="45529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772400" y="1934254"/>
            <a:ext cx="4038600" cy="3638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a:t>Fiesta’s negative covenants make issuing new shares or entering new debt agreements impossible. Therefore to finance the corporate recommendation, Fiesta will liquidate locations. </a:t>
            </a:r>
          </a:p>
          <a:p>
            <a:endParaRPr lang="en-CA" dirty="0"/>
          </a:p>
          <a:p>
            <a:r>
              <a:rPr lang="en-CA" dirty="0"/>
              <a:t>To finance the business recommendations, Fiesta will reduce other advertising expenses and allocate costs towards the recommendations. </a:t>
            </a:r>
          </a:p>
        </p:txBody>
      </p:sp>
    </p:spTree>
    <p:extLst>
      <p:ext uri="{BB962C8B-B14F-4D97-AF65-F5344CB8AC3E}">
        <p14:creationId xmlns:p14="http://schemas.microsoft.com/office/powerpoint/2010/main" val="1083959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rgbClr val="FF0000"/>
            </a:solidFill>
          </a:ln>
        </p:spPr>
        <p:txBody>
          <a:bodyPr/>
          <a:lstStyle/>
          <a:p>
            <a:r>
              <a:rPr lang="en-CA" dirty="0">
                <a:solidFill>
                  <a:srgbClr val="FF0000"/>
                </a:solidFill>
              </a:rPr>
              <a:t>Conclusion</a:t>
            </a:r>
            <a:br>
              <a:rPr lang="en-CA" dirty="0">
                <a:solidFill>
                  <a:srgbClr val="FF0000"/>
                </a:solidFill>
              </a:rPr>
            </a:br>
            <a:endParaRPr lang="en-CA" dirty="0">
              <a:solidFill>
                <a:srgbClr val="FF0000"/>
              </a:solidFill>
            </a:endParaRPr>
          </a:p>
        </p:txBody>
      </p:sp>
    </p:spTree>
    <p:extLst>
      <p:ext uri="{BB962C8B-B14F-4D97-AF65-F5344CB8AC3E}">
        <p14:creationId xmlns:p14="http://schemas.microsoft.com/office/powerpoint/2010/main" val="3418641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28AD82-25E5-45D8-899A-0BCBB05BCEB3}"/>
              </a:ext>
            </a:extLst>
          </p:cNvPr>
          <p:cNvSpPr>
            <a:spLocks noGrp="1"/>
          </p:cNvSpPr>
          <p:nvPr>
            <p:ph type="title"/>
          </p:nvPr>
        </p:nvSpPr>
        <p:spPr>
          <a:xfrm>
            <a:off x="381000" y="306378"/>
            <a:ext cx="10341459" cy="817034"/>
          </a:xfrm>
        </p:spPr>
        <p:txBody>
          <a:bodyPr>
            <a:normAutofit/>
          </a:bodyPr>
          <a:lstStyle/>
          <a:p>
            <a:r>
              <a:rPr lang="en-US" dirty="0"/>
              <a:t>Expected Results</a:t>
            </a:r>
            <a:endParaRPr lang="en-CA" dirty="0"/>
          </a:p>
        </p:txBody>
      </p:sp>
      <p:sp>
        <p:nvSpPr>
          <p:cNvPr id="3" name="Slide Number Placeholder 2"/>
          <p:cNvSpPr>
            <a:spLocks noGrp="1"/>
          </p:cNvSpPr>
          <p:nvPr>
            <p:ph type="sldNum" sz="quarter" idx="12"/>
          </p:nvPr>
        </p:nvSpPr>
        <p:spPr/>
        <p:txBody>
          <a:bodyPr/>
          <a:lstStyle/>
          <a:p>
            <a:fld id="{5B5881EB-CE46-46FC-A494-FCD8ABFC15F5}" type="slidenum">
              <a:rPr lang="en-US" smtClean="0"/>
              <a:pPr/>
              <a:t>55</a:t>
            </a:fld>
            <a:endParaRPr lang="en-US" dirty="0"/>
          </a:p>
        </p:txBody>
      </p:sp>
      <p:sp>
        <p:nvSpPr>
          <p:cNvPr id="5" name="Rectangle 4"/>
          <p:cNvSpPr/>
          <p:nvPr/>
        </p:nvSpPr>
        <p:spPr>
          <a:xfrm>
            <a:off x="390526" y="1182159"/>
            <a:ext cx="11184440" cy="4960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The expected results include improved profitability, lower costs, more customer awareness and more efficient operations</a:t>
            </a:r>
          </a:p>
          <a:p>
            <a:pPr marL="285750" indent="-285750">
              <a:buFont typeface="Arial" panose="020B0604020202020204" pitchFamily="34" charset="0"/>
              <a:buChar char="•"/>
            </a:pPr>
            <a:endParaRPr lang="en-US" sz="3200" dirty="0"/>
          </a:p>
          <a:p>
            <a:pPr>
              <a:spcAft>
                <a:spcPts val="0"/>
              </a:spcAft>
            </a:pPr>
            <a:endParaRPr lang="en-US" sz="3200" dirty="0"/>
          </a:p>
        </p:txBody>
      </p:sp>
    </p:spTree>
    <p:extLst>
      <p:ext uri="{BB962C8B-B14F-4D97-AF65-F5344CB8AC3E}">
        <p14:creationId xmlns:p14="http://schemas.microsoft.com/office/powerpoint/2010/main" val="1846420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cxnSpLocks/>
          </p:cNvCxnSpPr>
          <p:nvPr/>
        </p:nvCxnSpPr>
        <p:spPr>
          <a:xfrm>
            <a:off x="3352800" y="3408968"/>
            <a:ext cx="56526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09999" y="2085529"/>
            <a:ext cx="4793673" cy="2554545"/>
          </a:xfrm>
          <a:prstGeom prst="rect">
            <a:avLst/>
          </a:prstGeom>
          <a:noFill/>
        </p:spPr>
        <p:txBody>
          <a:bodyPr wrap="square" rtlCol="0">
            <a:spAutoFit/>
          </a:bodyPr>
          <a:lstStyle/>
          <a:p>
            <a:pPr algn="ctr"/>
            <a:r>
              <a:rPr lang="en-US" sz="8000" dirty="0">
                <a:solidFill>
                  <a:srgbClr val="FF0000"/>
                </a:solidFill>
                <a:latin typeface="Tw Cen MT" panose="020B0602020104020603" pitchFamily="34" charset="0"/>
              </a:rPr>
              <a:t>Thank You!</a:t>
            </a:r>
          </a:p>
          <a:p>
            <a:pPr algn="ctr"/>
            <a:r>
              <a:rPr lang="en-US" sz="8000" dirty="0">
                <a:solidFill>
                  <a:srgbClr val="FF0000"/>
                </a:solidFill>
                <a:latin typeface="Tw Cen MT" panose="020B0602020104020603" pitchFamily="34" charset="0"/>
              </a:rPr>
              <a:t>Questions?</a:t>
            </a:r>
          </a:p>
        </p:txBody>
      </p:sp>
    </p:spTree>
    <p:extLst>
      <p:ext uri="{BB962C8B-B14F-4D97-AF65-F5344CB8AC3E}">
        <p14:creationId xmlns:p14="http://schemas.microsoft.com/office/powerpoint/2010/main" val="12272657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rgbClr val="FF0000"/>
            </a:solidFill>
          </a:ln>
        </p:spPr>
        <p:txBody>
          <a:bodyPr/>
          <a:lstStyle/>
          <a:p>
            <a:r>
              <a:rPr lang="en-CA" dirty="0">
                <a:solidFill>
                  <a:srgbClr val="FF0000"/>
                </a:solidFill>
              </a:rPr>
              <a:t>Appendix</a:t>
            </a:r>
            <a:br>
              <a:rPr lang="en-CA" dirty="0">
                <a:solidFill>
                  <a:srgbClr val="FF0000"/>
                </a:solidFill>
              </a:rPr>
            </a:br>
            <a:endParaRPr lang="en-CA" dirty="0">
              <a:solidFill>
                <a:srgbClr val="FF0000"/>
              </a:solidFill>
            </a:endParaRPr>
          </a:p>
        </p:txBody>
      </p:sp>
    </p:spTree>
    <p:extLst>
      <p:ext uri="{BB962C8B-B14F-4D97-AF65-F5344CB8AC3E}">
        <p14:creationId xmlns:p14="http://schemas.microsoft.com/office/powerpoint/2010/main" val="3173669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CA46-F0C3-4837-9055-BF35A483623B}"/>
              </a:ext>
            </a:extLst>
          </p:cNvPr>
          <p:cNvSpPr>
            <a:spLocks noGrp="1"/>
          </p:cNvSpPr>
          <p:nvPr>
            <p:ph type="title"/>
          </p:nvPr>
        </p:nvSpPr>
        <p:spPr>
          <a:xfrm>
            <a:off x="514350" y="365125"/>
            <a:ext cx="10208109" cy="890097"/>
          </a:xfrm>
        </p:spPr>
        <p:txBody>
          <a:bodyPr/>
          <a:lstStyle/>
          <a:p>
            <a:r>
              <a:rPr lang="en-CA" dirty="0"/>
              <a:t>Mobile Proximity</a:t>
            </a:r>
          </a:p>
        </p:txBody>
      </p:sp>
      <p:sp>
        <p:nvSpPr>
          <p:cNvPr id="3" name="Slide Number Placeholder 2">
            <a:extLst>
              <a:ext uri="{FF2B5EF4-FFF2-40B4-BE49-F238E27FC236}">
                <a16:creationId xmlns:a16="http://schemas.microsoft.com/office/drawing/2014/main" id="{F008F8B7-45F1-4E1B-82AF-8580FD428650}"/>
              </a:ext>
            </a:extLst>
          </p:cNvPr>
          <p:cNvSpPr>
            <a:spLocks noGrp="1"/>
          </p:cNvSpPr>
          <p:nvPr>
            <p:ph type="sldNum" sz="quarter" idx="12"/>
          </p:nvPr>
        </p:nvSpPr>
        <p:spPr/>
        <p:txBody>
          <a:bodyPr/>
          <a:lstStyle/>
          <a:p>
            <a:fld id="{5B5881EB-CE46-46FC-A494-FCD8ABFC15F5}" type="slidenum">
              <a:rPr lang="en-US" smtClean="0"/>
              <a:pPr/>
              <a:t>58</a:t>
            </a:fld>
            <a:endParaRPr lang="en-US" dirty="0"/>
          </a:p>
        </p:txBody>
      </p:sp>
      <p:pic>
        <p:nvPicPr>
          <p:cNvPr id="4" name="Picture 3"/>
          <p:cNvPicPr/>
          <p:nvPr/>
        </p:nvPicPr>
        <p:blipFill>
          <a:blip r:embed="rId2"/>
          <a:stretch>
            <a:fillRect/>
          </a:stretch>
        </p:blipFill>
        <p:spPr>
          <a:xfrm>
            <a:off x="165217" y="1483734"/>
            <a:ext cx="6011140" cy="2809875"/>
          </a:xfrm>
          <a:prstGeom prst="rect">
            <a:avLst/>
          </a:prstGeom>
          <a:ln>
            <a:solidFill>
              <a:schemeClr val="bg1">
                <a:lumMod val="85000"/>
              </a:schemeClr>
            </a:solidFill>
          </a:ln>
        </p:spPr>
      </p:pic>
      <p:pic>
        <p:nvPicPr>
          <p:cNvPr id="5" name="Picture 4"/>
          <p:cNvPicPr/>
          <p:nvPr/>
        </p:nvPicPr>
        <p:blipFill>
          <a:blip r:embed="rId3"/>
          <a:stretch>
            <a:fillRect/>
          </a:stretch>
        </p:blipFill>
        <p:spPr>
          <a:xfrm>
            <a:off x="6176357" y="1483734"/>
            <a:ext cx="5811203" cy="2809875"/>
          </a:xfrm>
          <a:prstGeom prst="rect">
            <a:avLst/>
          </a:prstGeom>
          <a:ln>
            <a:solidFill>
              <a:schemeClr val="bg1">
                <a:lumMod val="85000"/>
              </a:schemeClr>
            </a:solidFill>
          </a:ln>
        </p:spPr>
      </p:pic>
    </p:spTree>
    <p:extLst>
      <p:ext uri="{BB962C8B-B14F-4D97-AF65-F5344CB8AC3E}">
        <p14:creationId xmlns:p14="http://schemas.microsoft.com/office/powerpoint/2010/main" val="439330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EFE2-D8A8-4C8F-AA43-7A4646F9B1C9}"/>
              </a:ext>
            </a:extLst>
          </p:cNvPr>
          <p:cNvSpPr>
            <a:spLocks noGrp="1"/>
          </p:cNvSpPr>
          <p:nvPr>
            <p:ph type="title"/>
          </p:nvPr>
        </p:nvSpPr>
        <p:spPr>
          <a:xfrm>
            <a:off x="514350" y="365126"/>
            <a:ext cx="10208109" cy="729384"/>
          </a:xfrm>
        </p:spPr>
        <p:txBody>
          <a:bodyPr/>
          <a:lstStyle/>
          <a:p>
            <a:r>
              <a:rPr lang="en-CA" dirty="0"/>
              <a:t>Mobile App Usage</a:t>
            </a:r>
          </a:p>
        </p:txBody>
      </p:sp>
      <p:sp>
        <p:nvSpPr>
          <p:cNvPr id="3" name="Slide Number Placeholder 2">
            <a:extLst>
              <a:ext uri="{FF2B5EF4-FFF2-40B4-BE49-F238E27FC236}">
                <a16:creationId xmlns:a16="http://schemas.microsoft.com/office/drawing/2014/main" id="{F4DC748C-D2ED-40FE-9EE3-6DC9D4D13906}"/>
              </a:ext>
            </a:extLst>
          </p:cNvPr>
          <p:cNvSpPr>
            <a:spLocks noGrp="1"/>
          </p:cNvSpPr>
          <p:nvPr>
            <p:ph type="sldNum" sz="quarter" idx="12"/>
          </p:nvPr>
        </p:nvSpPr>
        <p:spPr>
          <a:xfrm>
            <a:off x="0" y="-13756"/>
            <a:ext cx="514350" cy="365125"/>
          </a:xfrm>
        </p:spPr>
        <p:txBody>
          <a:bodyPr/>
          <a:lstStyle/>
          <a:p>
            <a:fld id="{5B5881EB-CE46-46FC-A494-FCD8ABFC15F5}" type="slidenum">
              <a:rPr lang="en-US" smtClean="0"/>
              <a:pPr/>
              <a:t>59</a:t>
            </a:fld>
            <a:endParaRPr lang="en-US" dirty="0"/>
          </a:p>
        </p:txBody>
      </p:sp>
      <p:pic>
        <p:nvPicPr>
          <p:cNvPr id="4" name="Picture 3">
            <a:extLst>
              <a:ext uri="{FF2B5EF4-FFF2-40B4-BE49-F238E27FC236}">
                <a16:creationId xmlns:a16="http://schemas.microsoft.com/office/drawing/2014/main" id="{085CF83B-650D-446C-8C60-9352F15AE202}"/>
              </a:ext>
            </a:extLst>
          </p:cNvPr>
          <p:cNvPicPr/>
          <p:nvPr/>
        </p:nvPicPr>
        <p:blipFill>
          <a:blip r:embed="rId2">
            <a:extLst>
              <a:ext uri="{28A0092B-C50C-407E-A947-70E740481C1C}">
                <a14:useLocalDpi xmlns:a14="http://schemas.microsoft.com/office/drawing/2010/main" val="0"/>
              </a:ext>
            </a:extLst>
          </a:blip>
          <a:stretch>
            <a:fillRect/>
          </a:stretch>
        </p:blipFill>
        <p:spPr>
          <a:xfrm>
            <a:off x="514350" y="1456395"/>
            <a:ext cx="11060616" cy="4632171"/>
          </a:xfrm>
          <a:prstGeom prst="rect">
            <a:avLst/>
          </a:prstGeom>
          <a:ln>
            <a:solidFill>
              <a:schemeClr val="bg1">
                <a:lumMod val="85000"/>
              </a:schemeClr>
            </a:solidFill>
          </a:ln>
        </p:spPr>
      </p:pic>
    </p:spTree>
    <p:extLst>
      <p:ext uri="{BB962C8B-B14F-4D97-AF65-F5344CB8AC3E}">
        <p14:creationId xmlns:p14="http://schemas.microsoft.com/office/powerpoint/2010/main" val="3715211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6"/>
            <a:ext cx="9777761" cy="504670"/>
          </a:xfrm>
        </p:spPr>
        <p:txBody>
          <a:bodyPr>
            <a:normAutofit fontScale="90000"/>
          </a:bodyPr>
          <a:lstStyle/>
          <a:p>
            <a:r>
              <a:rPr lang="en-US" dirty="0"/>
              <a:t>Economic Environment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6</a:t>
            </a:fld>
            <a:endParaRPr lang="en-US" dirty="0"/>
          </a:p>
        </p:txBody>
      </p:sp>
      <p:pic>
        <p:nvPicPr>
          <p:cNvPr id="6" name="Picture 5"/>
          <p:cNvPicPr>
            <a:picLocks noChangeAspect="1"/>
          </p:cNvPicPr>
          <p:nvPr/>
        </p:nvPicPr>
        <p:blipFill>
          <a:blip r:embed="rId3"/>
          <a:stretch>
            <a:fillRect/>
          </a:stretch>
        </p:blipFill>
        <p:spPr>
          <a:xfrm>
            <a:off x="381000" y="1872965"/>
            <a:ext cx="11430000" cy="3692660"/>
          </a:xfrm>
          <a:prstGeom prst="rect">
            <a:avLst/>
          </a:prstGeom>
        </p:spPr>
      </p:pic>
      <p:sp>
        <p:nvSpPr>
          <p:cNvPr id="9" name="Rectangle 8">
            <a:extLst>
              <a:ext uri="{FF2B5EF4-FFF2-40B4-BE49-F238E27FC236}">
                <a16:creationId xmlns:a16="http://schemas.microsoft.com/office/drawing/2014/main" id="{A97078E1-9DB2-4849-A4AE-3FB509F530A4}"/>
              </a:ext>
            </a:extLst>
          </p:cNvPr>
          <p:cNvSpPr/>
          <p:nvPr/>
        </p:nvSpPr>
        <p:spPr>
          <a:xfrm>
            <a:off x="381000" y="1048215"/>
            <a:ext cx="11430001" cy="646331"/>
          </a:xfrm>
          <a:prstGeom prst="rect">
            <a:avLst/>
          </a:prstGeom>
        </p:spPr>
        <p:txBody>
          <a:bodyPr wrap="square">
            <a:spAutoFit/>
          </a:bodyPr>
          <a:lstStyle/>
          <a:p>
            <a:r>
              <a:rPr lang="en-US" b="1" dirty="0"/>
              <a:t>Price of Beef and Chicken (Opportunity) </a:t>
            </a:r>
          </a:p>
          <a:p>
            <a:pPr marL="742950" lvl="1" indent="-285750">
              <a:buFont typeface="Arial" panose="020B0604020202020204" pitchFamily="34" charset="0"/>
              <a:buChar char="•"/>
            </a:pPr>
            <a:r>
              <a:rPr lang="en-CA" dirty="0"/>
              <a:t>Low prices</a:t>
            </a:r>
          </a:p>
        </p:txBody>
      </p:sp>
    </p:spTree>
    <p:extLst>
      <p:ext uri="{BB962C8B-B14F-4D97-AF65-F5344CB8AC3E}">
        <p14:creationId xmlns:p14="http://schemas.microsoft.com/office/powerpoint/2010/main" val="433854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D86B-3EE1-48E5-BAA4-0D0F1B5B20B7}"/>
              </a:ext>
            </a:extLst>
          </p:cNvPr>
          <p:cNvSpPr>
            <a:spLocks noGrp="1"/>
          </p:cNvSpPr>
          <p:nvPr>
            <p:ph type="title"/>
          </p:nvPr>
        </p:nvSpPr>
        <p:spPr>
          <a:xfrm>
            <a:off x="514349" y="351369"/>
            <a:ext cx="10208109" cy="973021"/>
          </a:xfrm>
        </p:spPr>
        <p:txBody>
          <a:bodyPr/>
          <a:lstStyle/>
          <a:p>
            <a:r>
              <a:rPr lang="en-CA" dirty="0"/>
              <a:t>Data Collection</a:t>
            </a:r>
          </a:p>
        </p:txBody>
      </p:sp>
      <p:sp>
        <p:nvSpPr>
          <p:cNvPr id="3" name="Slide Number Placeholder 2">
            <a:extLst>
              <a:ext uri="{FF2B5EF4-FFF2-40B4-BE49-F238E27FC236}">
                <a16:creationId xmlns:a16="http://schemas.microsoft.com/office/drawing/2014/main" id="{CB8A99EE-FCDC-4CD6-9606-036E8D519AE8}"/>
              </a:ext>
            </a:extLst>
          </p:cNvPr>
          <p:cNvSpPr>
            <a:spLocks noGrp="1"/>
          </p:cNvSpPr>
          <p:nvPr>
            <p:ph type="sldNum" sz="quarter" idx="12"/>
          </p:nvPr>
        </p:nvSpPr>
        <p:spPr/>
        <p:txBody>
          <a:bodyPr/>
          <a:lstStyle/>
          <a:p>
            <a:fld id="{5B5881EB-CE46-46FC-A494-FCD8ABFC15F5}" type="slidenum">
              <a:rPr lang="en-US" smtClean="0"/>
              <a:pPr/>
              <a:t>60</a:t>
            </a:fld>
            <a:endParaRPr lang="en-US" dirty="0"/>
          </a:p>
        </p:txBody>
      </p:sp>
      <p:graphicFrame>
        <p:nvGraphicFramePr>
          <p:cNvPr id="4" name="Chart 3">
            <a:extLst>
              <a:ext uri="{FF2B5EF4-FFF2-40B4-BE49-F238E27FC236}">
                <a16:creationId xmlns:a16="http://schemas.microsoft.com/office/drawing/2014/main" id="{105BB0EF-7DF9-4AA7-92C9-6D64C448E45C}"/>
              </a:ext>
            </a:extLst>
          </p:cNvPr>
          <p:cNvGraphicFramePr/>
          <p:nvPr>
            <p:extLst>
              <p:ext uri="{D42A27DB-BD31-4B8C-83A1-F6EECF244321}">
                <p14:modId xmlns:p14="http://schemas.microsoft.com/office/powerpoint/2010/main" val="3771238254"/>
              </p:ext>
            </p:extLst>
          </p:nvPr>
        </p:nvGraphicFramePr>
        <p:xfrm>
          <a:off x="514349" y="1351903"/>
          <a:ext cx="11127523" cy="45582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78646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67ED-D2AE-45BD-9CC8-F59FEE150624}"/>
              </a:ext>
            </a:extLst>
          </p:cNvPr>
          <p:cNvSpPr>
            <a:spLocks noGrp="1"/>
          </p:cNvSpPr>
          <p:nvPr>
            <p:ph type="title"/>
          </p:nvPr>
        </p:nvSpPr>
        <p:spPr>
          <a:xfrm>
            <a:off x="514350" y="365125"/>
            <a:ext cx="10208109" cy="922499"/>
          </a:xfrm>
        </p:spPr>
        <p:txBody>
          <a:bodyPr/>
          <a:lstStyle/>
          <a:p>
            <a:r>
              <a:rPr lang="en-CA" dirty="0"/>
              <a:t>Cost of Capital</a:t>
            </a:r>
          </a:p>
        </p:txBody>
      </p:sp>
      <p:sp>
        <p:nvSpPr>
          <p:cNvPr id="3" name="Slide Number Placeholder 2">
            <a:extLst>
              <a:ext uri="{FF2B5EF4-FFF2-40B4-BE49-F238E27FC236}">
                <a16:creationId xmlns:a16="http://schemas.microsoft.com/office/drawing/2014/main" id="{B916EE88-8D7E-451E-939A-E65C9FA3C7D6}"/>
              </a:ext>
            </a:extLst>
          </p:cNvPr>
          <p:cNvSpPr>
            <a:spLocks noGrp="1"/>
          </p:cNvSpPr>
          <p:nvPr>
            <p:ph type="sldNum" sz="quarter" idx="12"/>
          </p:nvPr>
        </p:nvSpPr>
        <p:spPr/>
        <p:txBody>
          <a:bodyPr/>
          <a:lstStyle/>
          <a:p>
            <a:fld id="{5B5881EB-CE46-46FC-A494-FCD8ABFC15F5}" type="slidenum">
              <a:rPr lang="en-US" smtClean="0"/>
              <a:pPr/>
              <a:t>61</a:t>
            </a:fld>
            <a:endParaRPr lang="en-US" dirty="0"/>
          </a:p>
        </p:txBody>
      </p:sp>
      <p:pic>
        <p:nvPicPr>
          <p:cNvPr id="5" name="Picture 4"/>
          <p:cNvPicPr>
            <a:picLocks noChangeAspect="1"/>
          </p:cNvPicPr>
          <p:nvPr/>
        </p:nvPicPr>
        <p:blipFill>
          <a:blip r:embed="rId2"/>
          <a:stretch>
            <a:fillRect/>
          </a:stretch>
        </p:blipFill>
        <p:spPr>
          <a:xfrm>
            <a:off x="257174" y="1520416"/>
            <a:ext cx="7916441" cy="2054869"/>
          </a:xfrm>
          <a:prstGeom prst="rect">
            <a:avLst/>
          </a:prstGeom>
          <a:solidFill>
            <a:schemeClr val="tx1"/>
          </a:solidFill>
          <a:ln>
            <a:noFill/>
          </a:ln>
        </p:spPr>
      </p:pic>
    </p:spTree>
    <p:extLst>
      <p:ext uri="{BB962C8B-B14F-4D97-AF65-F5344CB8AC3E}">
        <p14:creationId xmlns:p14="http://schemas.microsoft.com/office/powerpoint/2010/main" val="290483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3B33-4FC0-4741-96EE-66366F0B8291}"/>
              </a:ext>
            </a:extLst>
          </p:cNvPr>
          <p:cNvSpPr>
            <a:spLocks noGrp="1"/>
          </p:cNvSpPr>
          <p:nvPr>
            <p:ph type="title"/>
          </p:nvPr>
        </p:nvSpPr>
        <p:spPr>
          <a:xfrm>
            <a:off x="838200" y="365125"/>
            <a:ext cx="4145965" cy="1325563"/>
          </a:xfrm>
        </p:spPr>
        <p:txBody>
          <a:bodyPr/>
          <a:lstStyle/>
          <a:p>
            <a:r>
              <a:rPr lang="en-CA" dirty="0"/>
              <a:t>Locations</a:t>
            </a:r>
          </a:p>
        </p:txBody>
      </p:sp>
      <p:sp>
        <p:nvSpPr>
          <p:cNvPr id="3" name="Slide Number Placeholder 2">
            <a:extLst>
              <a:ext uri="{FF2B5EF4-FFF2-40B4-BE49-F238E27FC236}">
                <a16:creationId xmlns:a16="http://schemas.microsoft.com/office/drawing/2014/main" id="{CD7DD1AE-F036-476A-9DA2-D960707B558E}"/>
              </a:ext>
            </a:extLst>
          </p:cNvPr>
          <p:cNvSpPr>
            <a:spLocks noGrp="1"/>
          </p:cNvSpPr>
          <p:nvPr>
            <p:ph type="sldNum" sz="quarter" idx="12"/>
          </p:nvPr>
        </p:nvSpPr>
        <p:spPr/>
        <p:txBody>
          <a:bodyPr/>
          <a:lstStyle/>
          <a:p>
            <a:fld id="{5B5881EB-CE46-46FC-A494-FCD8ABFC15F5}" type="slidenum">
              <a:rPr lang="en-US" smtClean="0"/>
              <a:pPr/>
              <a:t>62</a:t>
            </a:fld>
            <a:endParaRPr lang="en-US" dirty="0"/>
          </a:p>
        </p:txBody>
      </p:sp>
      <p:graphicFrame>
        <p:nvGraphicFramePr>
          <p:cNvPr id="4" name="Table 3">
            <a:extLst>
              <a:ext uri="{FF2B5EF4-FFF2-40B4-BE49-F238E27FC236}">
                <a16:creationId xmlns:a16="http://schemas.microsoft.com/office/drawing/2014/main" id="{91EAECC3-C031-4055-9FFB-39AF0A939A3B}"/>
              </a:ext>
            </a:extLst>
          </p:cNvPr>
          <p:cNvGraphicFramePr>
            <a:graphicFrameLocks noGrp="1"/>
          </p:cNvGraphicFramePr>
          <p:nvPr>
            <p:extLst>
              <p:ext uri="{D42A27DB-BD31-4B8C-83A1-F6EECF244321}">
                <p14:modId xmlns:p14="http://schemas.microsoft.com/office/powerpoint/2010/main" val="207815016"/>
              </p:ext>
            </p:extLst>
          </p:nvPr>
        </p:nvGraphicFramePr>
        <p:xfrm>
          <a:off x="838200" y="1842337"/>
          <a:ext cx="4145965" cy="1463040"/>
        </p:xfrm>
        <a:graphic>
          <a:graphicData uri="http://schemas.openxmlformats.org/drawingml/2006/table">
            <a:tbl>
              <a:tblPr firstRow="1" lastRow="1" lastCol="1" bandRow="1">
                <a:tableStyleId>{6E25E649-3F16-4E02-A733-19D2CDBF48F0}</a:tableStyleId>
              </a:tblPr>
              <a:tblGrid>
                <a:gridCol w="1440000">
                  <a:extLst>
                    <a:ext uri="{9D8B030D-6E8A-4147-A177-3AD203B41FA5}">
                      <a16:colId xmlns:a16="http://schemas.microsoft.com/office/drawing/2014/main" val="3567515231"/>
                    </a:ext>
                  </a:extLst>
                </a:gridCol>
                <a:gridCol w="927760">
                  <a:extLst>
                    <a:ext uri="{9D8B030D-6E8A-4147-A177-3AD203B41FA5}">
                      <a16:colId xmlns:a16="http://schemas.microsoft.com/office/drawing/2014/main" val="1553560216"/>
                    </a:ext>
                  </a:extLst>
                </a:gridCol>
                <a:gridCol w="1121043">
                  <a:extLst>
                    <a:ext uri="{9D8B030D-6E8A-4147-A177-3AD203B41FA5}">
                      <a16:colId xmlns:a16="http://schemas.microsoft.com/office/drawing/2014/main" val="3862274872"/>
                    </a:ext>
                  </a:extLst>
                </a:gridCol>
                <a:gridCol w="657162">
                  <a:extLst>
                    <a:ext uri="{9D8B030D-6E8A-4147-A177-3AD203B41FA5}">
                      <a16:colId xmlns:a16="http://schemas.microsoft.com/office/drawing/2014/main" val="4138967161"/>
                    </a:ext>
                  </a:extLst>
                </a:gridCol>
              </a:tblGrid>
              <a:tr h="324000">
                <a:tc>
                  <a:txBody>
                    <a:bodyPr/>
                    <a:lstStyle/>
                    <a:p>
                      <a:r>
                        <a:rPr lang="en-CA" dirty="0"/>
                        <a:t>Brand</a:t>
                      </a:r>
                    </a:p>
                  </a:txBody>
                  <a:tcPr/>
                </a:tc>
                <a:tc>
                  <a:txBody>
                    <a:bodyPr/>
                    <a:lstStyle/>
                    <a:p>
                      <a:r>
                        <a:rPr lang="en-CA" dirty="0"/>
                        <a:t>Owned</a:t>
                      </a:r>
                    </a:p>
                  </a:txBody>
                  <a:tcPr/>
                </a:tc>
                <a:tc>
                  <a:txBody>
                    <a:bodyPr/>
                    <a:lstStyle/>
                    <a:p>
                      <a:r>
                        <a:rPr lang="en-CA" dirty="0"/>
                        <a:t>Franchise</a:t>
                      </a:r>
                    </a:p>
                  </a:txBody>
                  <a:tcPr/>
                </a:tc>
                <a:tc>
                  <a:txBody>
                    <a:bodyPr/>
                    <a:lstStyle/>
                    <a:p>
                      <a:r>
                        <a:rPr lang="en-CA" dirty="0"/>
                        <a:t>Total</a:t>
                      </a:r>
                    </a:p>
                  </a:txBody>
                  <a:tcPr/>
                </a:tc>
                <a:extLst>
                  <a:ext uri="{0D108BD9-81ED-4DB2-BD59-A6C34878D82A}">
                    <a16:rowId xmlns:a16="http://schemas.microsoft.com/office/drawing/2014/main" val="2970397756"/>
                  </a:ext>
                </a:extLst>
              </a:tr>
              <a:tr h="324000">
                <a:tc>
                  <a:txBody>
                    <a:bodyPr/>
                    <a:lstStyle/>
                    <a:p>
                      <a:r>
                        <a:rPr lang="en-CA" dirty="0" err="1"/>
                        <a:t>Pollo</a:t>
                      </a:r>
                      <a:r>
                        <a:rPr lang="en-CA" dirty="0"/>
                        <a:t> Tropical</a:t>
                      </a:r>
                    </a:p>
                  </a:txBody>
                  <a:tcPr/>
                </a:tc>
                <a:tc>
                  <a:txBody>
                    <a:bodyPr/>
                    <a:lstStyle/>
                    <a:p>
                      <a:r>
                        <a:rPr lang="en-CA" dirty="0"/>
                        <a:t>146</a:t>
                      </a:r>
                    </a:p>
                  </a:txBody>
                  <a:tcPr/>
                </a:tc>
                <a:tc>
                  <a:txBody>
                    <a:bodyPr/>
                    <a:lstStyle/>
                    <a:p>
                      <a:r>
                        <a:rPr lang="en-CA" dirty="0"/>
                        <a:t>25</a:t>
                      </a:r>
                    </a:p>
                  </a:txBody>
                  <a:tcPr/>
                </a:tc>
                <a:tc>
                  <a:txBody>
                    <a:bodyPr/>
                    <a:lstStyle/>
                    <a:p>
                      <a:r>
                        <a:rPr lang="en-CA" dirty="0"/>
                        <a:t>171</a:t>
                      </a:r>
                    </a:p>
                  </a:txBody>
                  <a:tcPr/>
                </a:tc>
                <a:extLst>
                  <a:ext uri="{0D108BD9-81ED-4DB2-BD59-A6C34878D82A}">
                    <a16:rowId xmlns:a16="http://schemas.microsoft.com/office/drawing/2014/main" val="3154368328"/>
                  </a:ext>
                </a:extLst>
              </a:tr>
              <a:tr h="324000">
                <a:tc>
                  <a:txBody>
                    <a:bodyPr/>
                    <a:lstStyle/>
                    <a:p>
                      <a:r>
                        <a:rPr lang="en-CA" dirty="0"/>
                        <a:t>Taco Cabana</a:t>
                      </a:r>
                    </a:p>
                  </a:txBody>
                  <a:tcPr/>
                </a:tc>
                <a:tc>
                  <a:txBody>
                    <a:bodyPr/>
                    <a:lstStyle/>
                    <a:p>
                      <a:r>
                        <a:rPr lang="en-CA" dirty="0"/>
                        <a:t>166</a:t>
                      </a:r>
                    </a:p>
                  </a:txBody>
                  <a:tcPr/>
                </a:tc>
                <a:tc>
                  <a:txBody>
                    <a:bodyPr/>
                    <a:lstStyle/>
                    <a:p>
                      <a:r>
                        <a:rPr lang="en-CA" dirty="0"/>
                        <a:t>37</a:t>
                      </a:r>
                    </a:p>
                  </a:txBody>
                  <a:tcPr/>
                </a:tc>
                <a:tc>
                  <a:txBody>
                    <a:bodyPr/>
                    <a:lstStyle/>
                    <a:p>
                      <a:r>
                        <a:rPr lang="en-CA" dirty="0"/>
                        <a:t>203</a:t>
                      </a:r>
                    </a:p>
                  </a:txBody>
                  <a:tcPr/>
                </a:tc>
                <a:extLst>
                  <a:ext uri="{0D108BD9-81ED-4DB2-BD59-A6C34878D82A}">
                    <a16:rowId xmlns:a16="http://schemas.microsoft.com/office/drawing/2014/main" val="828367713"/>
                  </a:ext>
                </a:extLst>
              </a:tr>
              <a:tr h="324000">
                <a:tc>
                  <a:txBody>
                    <a:bodyPr/>
                    <a:lstStyle/>
                    <a:p>
                      <a:r>
                        <a:rPr lang="en-CA" dirty="0"/>
                        <a:t>Total</a:t>
                      </a:r>
                    </a:p>
                  </a:txBody>
                  <a:tcPr/>
                </a:tc>
                <a:tc>
                  <a:txBody>
                    <a:bodyPr/>
                    <a:lstStyle/>
                    <a:p>
                      <a:r>
                        <a:rPr lang="en-CA" dirty="0"/>
                        <a:t>312</a:t>
                      </a:r>
                    </a:p>
                  </a:txBody>
                  <a:tcPr/>
                </a:tc>
                <a:tc>
                  <a:txBody>
                    <a:bodyPr/>
                    <a:lstStyle/>
                    <a:p>
                      <a:r>
                        <a:rPr lang="en-CA" dirty="0"/>
                        <a:t>62</a:t>
                      </a:r>
                    </a:p>
                  </a:txBody>
                  <a:tcPr/>
                </a:tc>
                <a:tc>
                  <a:txBody>
                    <a:bodyPr/>
                    <a:lstStyle/>
                    <a:p>
                      <a:r>
                        <a:rPr lang="en-CA" dirty="0"/>
                        <a:t>374</a:t>
                      </a:r>
                    </a:p>
                  </a:txBody>
                  <a:tcPr/>
                </a:tc>
                <a:extLst>
                  <a:ext uri="{0D108BD9-81ED-4DB2-BD59-A6C34878D82A}">
                    <a16:rowId xmlns:a16="http://schemas.microsoft.com/office/drawing/2014/main" val="1609399724"/>
                  </a:ext>
                </a:extLst>
              </a:tr>
            </a:tbl>
          </a:graphicData>
        </a:graphic>
      </p:graphicFrame>
      <p:graphicFrame>
        <p:nvGraphicFramePr>
          <p:cNvPr id="5" name="Table 4">
            <a:extLst>
              <a:ext uri="{FF2B5EF4-FFF2-40B4-BE49-F238E27FC236}">
                <a16:creationId xmlns:a16="http://schemas.microsoft.com/office/drawing/2014/main" id="{C961F27D-207D-4E81-B08C-B70C013C8A28}"/>
              </a:ext>
            </a:extLst>
          </p:cNvPr>
          <p:cNvGraphicFramePr>
            <a:graphicFrameLocks noGrp="1"/>
          </p:cNvGraphicFramePr>
          <p:nvPr>
            <p:extLst>
              <p:ext uri="{D42A27DB-BD31-4B8C-83A1-F6EECF244321}">
                <p14:modId xmlns:p14="http://schemas.microsoft.com/office/powerpoint/2010/main" val="3656253620"/>
              </p:ext>
            </p:extLst>
          </p:nvPr>
        </p:nvGraphicFramePr>
        <p:xfrm>
          <a:off x="6641697" y="1690688"/>
          <a:ext cx="4180089" cy="2546975"/>
        </p:xfrm>
        <a:graphic>
          <a:graphicData uri="http://schemas.openxmlformats.org/drawingml/2006/table">
            <a:tbl>
              <a:tblPr firstRow="1" firstCol="1" bandRow="1">
                <a:tableStyleId>{5C22544A-7EE6-4342-B048-85BDC9FD1C3A}</a:tableStyleId>
              </a:tblPr>
              <a:tblGrid>
                <a:gridCol w="2026085">
                  <a:extLst>
                    <a:ext uri="{9D8B030D-6E8A-4147-A177-3AD203B41FA5}">
                      <a16:colId xmlns:a16="http://schemas.microsoft.com/office/drawing/2014/main" val="3940086494"/>
                    </a:ext>
                  </a:extLst>
                </a:gridCol>
                <a:gridCol w="2154004">
                  <a:extLst>
                    <a:ext uri="{9D8B030D-6E8A-4147-A177-3AD203B41FA5}">
                      <a16:colId xmlns:a16="http://schemas.microsoft.com/office/drawing/2014/main" val="2252154418"/>
                    </a:ext>
                  </a:extLst>
                </a:gridCol>
              </a:tblGrid>
              <a:tr h="565995">
                <a:tc>
                  <a:txBody>
                    <a:bodyPr/>
                    <a:lstStyle/>
                    <a:p>
                      <a:pPr>
                        <a:spcAft>
                          <a:spcPts val="0"/>
                        </a:spcAft>
                      </a:pPr>
                      <a:r>
                        <a:rPr lang="en-US" sz="1200">
                          <a:effectLst/>
                        </a:rPr>
                        <a:t>Benefits:</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a:effectLst/>
                        </a:rPr>
                        <a:t>Expected Benefits (Increase in Revenue) :</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9221463"/>
                  </a:ext>
                </a:extLst>
              </a:tr>
              <a:tr h="282997">
                <a:tc>
                  <a:txBody>
                    <a:bodyPr/>
                    <a:lstStyle/>
                    <a:p>
                      <a:pPr>
                        <a:spcAft>
                          <a:spcPts val="0"/>
                        </a:spcAft>
                      </a:pPr>
                      <a:r>
                        <a:rPr lang="en-US" sz="1200">
                          <a:effectLst/>
                        </a:rPr>
                        <a:t>M-Restaurant Environment</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a:effectLst/>
                        </a:rPr>
                        <a:t>30.00% </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8141300"/>
                  </a:ext>
                </a:extLst>
              </a:tr>
              <a:tr h="282997">
                <a:tc>
                  <a:txBody>
                    <a:bodyPr/>
                    <a:lstStyle/>
                    <a:p>
                      <a:pPr>
                        <a:spcAft>
                          <a:spcPts val="0"/>
                        </a:spcAft>
                      </a:pPr>
                      <a:r>
                        <a:rPr lang="en-US" sz="1200">
                          <a:effectLst/>
                        </a:rPr>
                        <a:t>Personalized Deals</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a:effectLst/>
                        </a:rPr>
                        <a:t>20.00% </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4569012"/>
                  </a:ext>
                </a:extLst>
              </a:tr>
              <a:tr h="282997">
                <a:tc>
                  <a:txBody>
                    <a:bodyPr/>
                    <a:lstStyle/>
                    <a:p>
                      <a:pPr>
                        <a:spcAft>
                          <a:spcPts val="0"/>
                        </a:spcAft>
                      </a:pPr>
                      <a:r>
                        <a:rPr lang="en-US" sz="1200">
                          <a:effectLst/>
                        </a:rPr>
                        <a:t>In-App advertisements </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a:effectLst/>
                        </a:rPr>
                        <a:t>Savings in Ads Exp.</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4502140"/>
                  </a:ext>
                </a:extLst>
              </a:tr>
              <a:tr h="565995">
                <a:tc>
                  <a:txBody>
                    <a:bodyPr/>
                    <a:lstStyle/>
                    <a:p>
                      <a:pPr>
                        <a:spcAft>
                          <a:spcPts val="0"/>
                        </a:spcAft>
                      </a:pPr>
                      <a:r>
                        <a:rPr lang="en-US" sz="1200">
                          <a:effectLst/>
                        </a:rPr>
                        <a:t>Loyalty programs (+5% retention)</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a:effectLst/>
                        </a:rPr>
                        <a:t>25.00%</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4036516"/>
                  </a:ext>
                </a:extLst>
              </a:tr>
              <a:tr h="282997">
                <a:tc gridSpan="2">
                  <a:txBody>
                    <a:bodyPr/>
                    <a:lstStyle/>
                    <a:p>
                      <a:endParaRPr lang="en-CA" sz="1200">
                        <a:effectLst/>
                        <a:latin typeface="Calibri" panose="020F0502020204030204" pitchFamily="34" charset="0"/>
                        <a:cs typeface="Times New Roman" panose="02020603050405020304" pitchFamily="18" charset="0"/>
                      </a:endParaRPr>
                    </a:p>
                  </a:txBody>
                  <a:tcPr marL="68580" marR="68580" marT="0" marB="0"/>
                </a:tc>
                <a:tc hMerge="1">
                  <a:txBody>
                    <a:bodyPr/>
                    <a:lstStyle/>
                    <a:p>
                      <a:endParaRPr lang="en-CA"/>
                    </a:p>
                  </a:txBody>
                  <a:tcPr/>
                </a:tc>
                <a:extLst>
                  <a:ext uri="{0D108BD9-81ED-4DB2-BD59-A6C34878D82A}">
                    <a16:rowId xmlns:a16="http://schemas.microsoft.com/office/drawing/2014/main" val="402587647"/>
                  </a:ext>
                </a:extLst>
              </a:tr>
              <a:tr h="282997">
                <a:tc>
                  <a:txBody>
                    <a:bodyPr/>
                    <a:lstStyle/>
                    <a:p>
                      <a:pPr>
                        <a:spcAft>
                          <a:spcPts val="0"/>
                        </a:spcAft>
                      </a:pPr>
                      <a:r>
                        <a:rPr lang="en-US" sz="1200">
                          <a:effectLst/>
                        </a:rPr>
                        <a:t>Average Growth</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dirty="0">
                          <a:effectLst/>
                        </a:rPr>
                        <a:t>25.00%</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1892277"/>
                  </a:ext>
                </a:extLst>
              </a:tr>
            </a:tbl>
          </a:graphicData>
        </a:graphic>
      </p:graphicFrame>
      <p:sp>
        <p:nvSpPr>
          <p:cNvPr id="6" name="Title 1">
            <a:extLst>
              <a:ext uri="{FF2B5EF4-FFF2-40B4-BE49-F238E27FC236}">
                <a16:creationId xmlns:a16="http://schemas.microsoft.com/office/drawing/2014/main" id="{B528B84F-6C57-444B-B00F-F7D2CE748BE3}"/>
              </a:ext>
            </a:extLst>
          </p:cNvPr>
          <p:cNvSpPr txBox="1">
            <a:spLocks/>
          </p:cNvSpPr>
          <p:nvPr/>
        </p:nvSpPr>
        <p:spPr>
          <a:xfrm>
            <a:off x="6641697" y="351369"/>
            <a:ext cx="41459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App on Revenue</a:t>
            </a:r>
          </a:p>
        </p:txBody>
      </p:sp>
    </p:spTree>
    <p:extLst>
      <p:ext uri="{BB962C8B-B14F-4D97-AF65-F5344CB8AC3E}">
        <p14:creationId xmlns:p14="http://schemas.microsoft.com/office/powerpoint/2010/main" val="1512644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18" y="205348"/>
            <a:ext cx="10208109" cy="866516"/>
          </a:xfrm>
        </p:spPr>
        <p:txBody>
          <a:bodyPr/>
          <a:lstStyle/>
          <a:p>
            <a:r>
              <a:rPr lang="en-CA" dirty="0"/>
              <a:t>Multi-Criteria Analysis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63</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19368613"/>
              </p:ext>
            </p:extLst>
          </p:nvPr>
        </p:nvGraphicFramePr>
        <p:xfrm>
          <a:off x="2619321" y="1785331"/>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28039490"/>
              </p:ext>
            </p:extLst>
          </p:nvPr>
        </p:nvGraphicFramePr>
        <p:xfrm>
          <a:off x="3802559" y="1785331"/>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2396051"/>
              </p:ext>
            </p:extLst>
          </p:nvPr>
        </p:nvGraphicFramePr>
        <p:xfrm>
          <a:off x="4985797" y="1788719"/>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31829829"/>
              </p:ext>
            </p:extLst>
          </p:nvPr>
        </p:nvGraphicFramePr>
        <p:xfrm>
          <a:off x="2619321" y="2888726"/>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575397020"/>
              </p:ext>
            </p:extLst>
          </p:nvPr>
        </p:nvGraphicFramePr>
        <p:xfrm>
          <a:off x="4985797" y="2892114"/>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92071267"/>
              </p:ext>
            </p:extLst>
          </p:nvPr>
        </p:nvGraphicFramePr>
        <p:xfrm>
          <a:off x="2619321" y="3992122"/>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5821119"/>
              </p:ext>
            </p:extLst>
          </p:nvPr>
        </p:nvGraphicFramePr>
        <p:xfrm>
          <a:off x="3802559" y="3990841"/>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06161030"/>
              </p:ext>
            </p:extLst>
          </p:nvPr>
        </p:nvGraphicFramePr>
        <p:xfrm>
          <a:off x="4985797" y="3995510"/>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sp>
        <p:nvSpPr>
          <p:cNvPr id="12" name="TextBox 11">
            <a:extLst>
              <a:ext uri="{FF2B5EF4-FFF2-40B4-BE49-F238E27FC236}">
                <a16:creationId xmlns:a16="http://schemas.microsoft.com/office/drawing/2014/main" id="{9936F799-5E94-464A-B4F7-8DEAEC1257A0}"/>
              </a:ext>
            </a:extLst>
          </p:cNvPr>
          <p:cNvSpPr txBox="1"/>
          <p:nvPr/>
        </p:nvSpPr>
        <p:spPr>
          <a:xfrm>
            <a:off x="3668796" y="1230361"/>
            <a:ext cx="1165924" cy="369332"/>
          </a:xfrm>
          <a:prstGeom prst="rect">
            <a:avLst/>
          </a:prstGeom>
          <a:noFill/>
        </p:spPr>
        <p:txBody>
          <a:bodyPr wrap="square" rtlCol="0">
            <a:spAutoFit/>
          </a:bodyPr>
          <a:lstStyle/>
          <a:p>
            <a:pPr algn="ctr"/>
            <a:r>
              <a:rPr lang="en-US" dirty="0">
                <a:latin typeface="Tw Cen MT" panose="020B0602020104020603" pitchFamily="34" charset="0"/>
              </a:rPr>
              <a:t>Control</a:t>
            </a:r>
            <a:endParaRPr lang="en-CA" dirty="0">
              <a:latin typeface="Tw Cen MT" panose="020B0602020104020603" pitchFamily="34" charset="0"/>
            </a:endParaRPr>
          </a:p>
        </p:txBody>
      </p:sp>
      <p:sp>
        <p:nvSpPr>
          <p:cNvPr id="13" name="Rectangle 12">
            <a:extLst>
              <a:ext uri="{FF2B5EF4-FFF2-40B4-BE49-F238E27FC236}">
                <a16:creationId xmlns:a16="http://schemas.microsoft.com/office/drawing/2014/main" id="{B0BB6C08-8D00-400C-A6F3-2E44B30BD2A9}"/>
              </a:ext>
            </a:extLst>
          </p:cNvPr>
          <p:cNvSpPr/>
          <p:nvPr/>
        </p:nvSpPr>
        <p:spPr>
          <a:xfrm>
            <a:off x="2796673" y="1231642"/>
            <a:ext cx="579005" cy="369332"/>
          </a:xfrm>
          <a:prstGeom prst="rect">
            <a:avLst/>
          </a:prstGeom>
        </p:spPr>
        <p:txBody>
          <a:bodyPr wrap="none">
            <a:spAutoFit/>
          </a:bodyPr>
          <a:lstStyle/>
          <a:p>
            <a:pPr algn="ctr"/>
            <a:r>
              <a:rPr lang="en-US" dirty="0">
                <a:latin typeface="Tw Cen MT" panose="020B0602020104020603" pitchFamily="34" charset="0"/>
              </a:rPr>
              <a:t>Cost</a:t>
            </a:r>
            <a:endParaRPr lang="en-CA" dirty="0">
              <a:latin typeface="Tw Cen MT" panose="020B0602020104020603" pitchFamily="34" charset="0"/>
            </a:endParaRPr>
          </a:p>
        </p:txBody>
      </p:sp>
      <p:sp>
        <p:nvSpPr>
          <p:cNvPr id="14" name="Rectangle 13">
            <a:extLst>
              <a:ext uri="{FF2B5EF4-FFF2-40B4-BE49-F238E27FC236}">
                <a16:creationId xmlns:a16="http://schemas.microsoft.com/office/drawing/2014/main" id="{E4B295F5-4C72-4B2B-9F0A-FFEA3A7F49AE}"/>
              </a:ext>
            </a:extLst>
          </p:cNvPr>
          <p:cNvSpPr/>
          <p:nvPr/>
        </p:nvSpPr>
        <p:spPr>
          <a:xfrm>
            <a:off x="4953956" y="1235030"/>
            <a:ext cx="997389" cy="369332"/>
          </a:xfrm>
          <a:prstGeom prst="rect">
            <a:avLst/>
          </a:prstGeom>
        </p:spPr>
        <p:txBody>
          <a:bodyPr wrap="none">
            <a:spAutoFit/>
          </a:bodyPr>
          <a:lstStyle/>
          <a:p>
            <a:pPr algn="ctr"/>
            <a:r>
              <a:rPr lang="en-US" dirty="0">
                <a:latin typeface="Tw Cen MT" panose="020B0602020104020603" pitchFamily="34" charset="0"/>
              </a:rPr>
              <a:t>Capable</a:t>
            </a:r>
            <a:endParaRPr lang="en-CA" dirty="0">
              <a:latin typeface="Tw Cen MT" panose="020B0602020104020603" pitchFamily="34" charset="0"/>
            </a:endParaRPr>
          </a:p>
        </p:txBody>
      </p:sp>
      <p:grpSp>
        <p:nvGrpSpPr>
          <p:cNvPr id="15" name="Group 14">
            <a:extLst>
              <a:ext uri="{FF2B5EF4-FFF2-40B4-BE49-F238E27FC236}">
                <a16:creationId xmlns:a16="http://schemas.microsoft.com/office/drawing/2014/main" id="{B83621AF-34AA-4D6D-9801-C3386ACB8548}"/>
              </a:ext>
            </a:extLst>
          </p:cNvPr>
          <p:cNvGrpSpPr/>
          <p:nvPr/>
        </p:nvGrpSpPr>
        <p:grpSpPr>
          <a:xfrm>
            <a:off x="9052348" y="1158162"/>
            <a:ext cx="2520000" cy="776667"/>
            <a:chOff x="8773296" y="1652685"/>
            <a:chExt cx="2520000" cy="776667"/>
          </a:xfrm>
        </p:grpSpPr>
        <p:cxnSp>
          <p:nvCxnSpPr>
            <p:cNvPr id="16" name="Straight Arrow Connector 15">
              <a:extLst>
                <a:ext uri="{FF2B5EF4-FFF2-40B4-BE49-F238E27FC236}">
                  <a16:creationId xmlns:a16="http://schemas.microsoft.com/office/drawing/2014/main" id="{5A5375FE-1BD2-4654-B5AF-660FDD6A1019}"/>
                </a:ext>
              </a:extLst>
            </p:cNvPr>
            <p:cNvCxnSpPr>
              <a:cxnSpLocks/>
            </p:cNvCxnSpPr>
            <p:nvPr/>
          </p:nvCxnSpPr>
          <p:spPr>
            <a:xfrm>
              <a:off x="8773296" y="2019799"/>
              <a:ext cx="252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3EF406C-30C2-402C-8864-622CB8E12CED}"/>
                </a:ext>
              </a:extLst>
            </p:cNvPr>
            <p:cNvSpPr txBox="1"/>
            <p:nvPr/>
          </p:nvSpPr>
          <p:spPr>
            <a:xfrm>
              <a:off x="8773296" y="2060020"/>
              <a:ext cx="2519516" cy="369332"/>
            </a:xfrm>
            <a:prstGeom prst="rect">
              <a:avLst/>
            </a:prstGeom>
            <a:noFill/>
          </p:spPr>
          <p:txBody>
            <a:bodyPr wrap="square" rtlCol="0">
              <a:spAutoFit/>
            </a:bodyPr>
            <a:lstStyle/>
            <a:p>
              <a:r>
                <a:rPr lang="en-US" dirty="0">
                  <a:latin typeface="Tw Cen MT" panose="020B0602020104020603" pitchFamily="34" charset="0"/>
                </a:rPr>
                <a:t>Increasingly Favourable</a:t>
              </a:r>
              <a:endParaRPr lang="en-CA" dirty="0">
                <a:latin typeface="Tw Cen MT" panose="020B0602020104020603" pitchFamily="34" charset="0"/>
              </a:endParaRPr>
            </a:p>
          </p:txBody>
        </p:sp>
        <p:sp>
          <p:nvSpPr>
            <p:cNvPr id="18" name="TextBox 17">
              <a:extLst>
                <a:ext uri="{FF2B5EF4-FFF2-40B4-BE49-F238E27FC236}">
                  <a16:creationId xmlns:a16="http://schemas.microsoft.com/office/drawing/2014/main" id="{C8EB5F82-F130-4FA8-9F7E-15EDA4DB05B8}"/>
                </a:ext>
              </a:extLst>
            </p:cNvPr>
            <p:cNvSpPr txBox="1"/>
            <p:nvPr/>
          </p:nvSpPr>
          <p:spPr>
            <a:xfrm>
              <a:off x="8773296" y="1652685"/>
              <a:ext cx="2520000" cy="369332"/>
            </a:xfrm>
            <a:prstGeom prst="rect">
              <a:avLst/>
            </a:prstGeom>
            <a:noFill/>
          </p:spPr>
          <p:txBody>
            <a:bodyPr wrap="square" rtlCol="0">
              <a:spAutoFit/>
            </a:bodyPr>
            <a:lstStyle/>
            <a:p>
              <a:pPr algn="ctr"/>
              <a:r>
                <a:rPr lang="en-US" dirty="0">
                  <a:latin typeface="Tw Cen MT" panose="020B0602020104020603" pitchFamily="34" charset="0"/>
                </a:rPr>
                <a:t>1	2	3</a:t>
              </a:r>
              <a:endParaRPr lang="en-CA" dirty="0">
                <a:latin typeface="Tw Cen MT" panose="020B0602020104020603" pitchFamily="34" charset="0"/>
              </a:endParaRPr>
            </a:p>
          </p:txBody>
        </p:sp>
      </p:grpSp>
      <p:graphicFrame>
        <p:nvGraphicFramePr>
          <p:cNvPr id="19" name="Table 18">
            <a:extLst>
              <a:ext uri="{FF2B5EF4-FFF2-40B4-BE49-F238E27FC236}">
                <a16:creationId xmlns:a16="http://schemas.microsoft.com/office/drawing/2014/main" id="{D5960604-7FED-4D2C-87AA-5A045411CEEB}"/>
              </a:ext>
            </a:extLst>
          </p:cNvPr>
          <p:cNvGraphicFramePr>
            <a:graphicFrameLocks noGrp="1"/>
          </p:cNvGraphicFramePr>
          <p:nvPr>
            <p:extLst>
              <p:ext uri="{D42A27DB-BD31-4B8C-83A1-F6EECF244321}">
                <p14:modId xmlns:p14="http://schemas.microsoft.com/office/powerpoint/2010/main" val="1963320714"/>
              </p:ext>
            </p:extLst>
          </p:nvPr>
        </p:nvGraphicFramePr>
        <p:xfrm>
          <a:off x="3802559" y="2888086"/>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2.5</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sp>
        <p:nvSpPr>
          <p:cNvPr id="20" name="Arrow: Right 26">
            <a:extLst>
              <a:ext uri="{FF2B5EF4-FFF2-40B4-BE49-F238E27FC236}">
                <a16:creationId xmlns:a16="http://schemas.microsoft.com/office/drawing/2014/main" id="{7CD75E00-E8EE-428E-98D9-F42864FB05AE}"/>
              </a:ext>
            </a:extLst>
          </p:cNvPr>
          <p:cNvSpPr/>
          <p:nvPr/>
        </p:nvSpPr>
        <p:spPr>
          <a:xfrm>
            <a:off x="6483529" y="2106639"/>
            <a:ext cx="276064" cy="1367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w Cen MT" panose="020B0602020104020603" pitchFamily="34" charset="0"/>
            </a:endParaRPr>
          </a:p>
        </p:txBody>
      </p:sp>
      <p:sp>
        <p:nvSpPr>
          <p:cNvPr id="21" name="Arrow: Right 27">
            <a:extLst>
              <a:ext uri="{FF2B5EF4-FFF2-40B4-BE49-F238E27FC236}">
                <a16:creationId xmlns:a16="http://schemas.microsoft.com/office/drawing/2014/main" id="{34D23F68-EBC8-4F29-96A7-3C7C6B960F0B}"/>
              </a:ext>
            </a:extLst>
          </p:cNvPr>
          <p:cNvSpPr/>
          <p:nvPr/>
        </p:nvSpPr>
        <p:spPr>
          <a:xfrm>
            <a:off x="6480355" y="3210078"/>
            <a:ext cx="276064" cy="1367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w Cen MT" panose="020B0602020104020603" pitchFamily="34" charset="0"/>
            </a:endParaRPr>
          </a:p>
        </p:txBody>
      </p:sp>
      <p:sp>
        <p:nvSpPr>
          <p:cNvPr id="22" name="Arrow: Right 28">
            <a:extLst>
              <a:ext uri="{FF2B5EF4-FFF2-40B4-BE49-F238E27FC236}">
                <a16:creationId xmlns:a16="http://schemas.microsoft.com/office/drawing/2014/main" id="{BEF37FB6-AF78-4522-B996-A663EBE5B72B}"/>
              </a:ext>
            </a:extLst>
          </p:cNvPr>
          <p:cNvSpPr/>
          <p:nvPr/>
        </p:nvSpPr>
        <p:spPr>
          <a:xfrm>
            <a:off x="6480355" y="4317850"/>
            <a:ext cx="276064" cy="1367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w Cen MT" panose="020B0602020104020603" pitchFamily="34" charset="0"/>
            </a:endParaRPr>
          </a:p>
        </p:txBody>
      </p:sp>
      <p:sp>
        <p:nvSpPr>
          <p:cNvPr id="23" name="TextBox 22">
            <a:extLst>
              <a:ext uri="{FF2B5EF4-FFF2-40B4-BE49-F238E27FC236}">
                <a16:creationId xmlns:a16="http://schemas.microsoft.com/office/drawing/2014/main" id="{85B8AF89-2013-4DBB-ABAB-AF5921888C3D}"/>
              </a:ext>
            </a:extLst>
          </p:cNvPr>
          <p:cNvSpPr txBox="1"/>
          <p:nvPr/>
        </p:nvSpPr>
        <p:spPr>
          <a:xfrm>
            <a:off x="7102364" y="1907061"/>
            <a:ext cx="576730" cy="523220"/>
          </a:xfrm>
          <a:prstGeom prst="rect">
            <a:avLst/>
          </a:prstGeom>
          <a:noFill/>
        </p:spPr>
        <p:txBody>
          <a:bodyPr wrap="square" rtlCol="0">
            <a:spAutoFit/>
          </a:bodyPr>
          <a:lstStyle/>
          <a:p>
            <a:r>
              <a:rPr lang="en-US" sz="2800" dirty="0">
                <a:latin typeface="Tw Cen MT" panose="020B0602020104020603" pitchFamily="34" charset="0"/>
              </a:rPr>
              <a:t>12</a:t>
            </a:r>
            <a:endParaRPr lang="en-CA" sz="2800" dirty="0">
              <a:latin typeface="Tw Cen MT" panose="020B0602020104020603" pitchFamily="34" charset="0"/>
            </a:endParaRPr>
          </a:p>
        </p:txBody>
      </p:sp>
      <p:sp>
        <p:nvSpPr>
          <p:cNvPr id="24" name="TextBox 23">
            <a:extLst>
              <a:ext uri="{FF2B5EF4-FFF2-40B4-BE49-F238E27FC236}">
                <a16:creationId xmlns:a16="http://schemas.microsoft.com/office/drawing/2014/main" id="{7744E288-5075-4F26-BD53-B3367DAFEA37}"/>
              </a:ext>
            </a:extLst>
          </p:cNvPr>
          <p:cNvSpPr txBox="1"/>
          <p:nvPr/>
        </p:nvSpPr>
        <p:spPr>
          <a:xfrm>
            <a:off x="7093034" y="3015514"/>
            <a:ext cx="798965" cy="523220"/>
          </a:xfrm>
          <a:prstGeom prst="rect">
            <a:avLst/>
          </a:prstGeom>
          <a:noFill/>
        </p:spPr>
        <p:txBody>
          <a:bodyPr wrap="square" rtlCol="0">
            <a:spAutoFit/>
          </a:bodyPr>
          <a:lstStyle/>
          <a:p>
            <a:r>
              <a:rPr lang="en-US" sz="2800" dirty="0">
                <a:latin typeface="Tw Cen MT" panose="020B0602020104020603" pitchFamily="34" charset="0"/>
              </a:rPr>
              <a:t>7.5</a:t>
            </a:r>
            <a:endParaRPr lang="en-CA" sz="2800" dirty="0">
              <a:latin typeface="Tw Cen MT" panose="020B0602020104020603" pitchFamily="34" charset="0"/>
            </a:endParaRPr>
          </a:p>
        </p:txBody>
      </p:sp>
      <p:sp>
        <p:nvSpPr>
          <p:cNvPr id="25" name="TextBox 24">
            <a:extLst>
              <a:ext uri="{FF2B5EF4-FFF2-40B4-BE49-F238E27FC236}">
                <a16:creationId xmlns:a16="http://schemas.microsoft.com/office/drawing/2014/main" id="{9D04916D-CC5A-4E6B-A190-1F1CEBDD1BE1}"/>
              </a:ext>
            </a:extLst>
          </p:cNvPr>
          <p:cNvSpPr txBox="1"/>
          <p:nvPr/>
        </p:nvSpPr>
        <p:spPr>
          <a:xfrm>
            <a:off x="7285429" y="4123967"/>
            <a:ext cx="798965" cy="523220"/>
          </a:xfrm>
          <a:prstGeom prst="rect">
            <a:avLst/>
          </a:prstGeom>
          <a:noFill/>
        </p:spPr>
        <p:txBody>
          <a:bodyPr wrap="square" rtlCol="0">
            <a:spAutoFit/>
          </a:bodyPr>
          <a:lstStyle/>
          <a:p>
            <a:r>
              <a:rPr lang="en-US" sz="2800" dirty="0">
                <a:latin typeface="Tw Cen MT" panose="020B0602020104020603" pitchFamily="34" charset="0"/>
              </a:rPr>
              <a:t>1</a:t>
            </a:r>
            <a:endParaRPr lang="en-CA" sz="2800" dirty="0">
              <a:latin typeface="Tw Cen MT" panose="020B0602020104020603" pitchFamily="34" charset="0"/>
            </a:endParaRPr>
          </a:p>
        </p:txBody>
      </p:sp>
      <p:sp>
        <p:nvSpPr>
          <p:cNvPr id="26" name="TextBox 25">
            <a:extLst>
              <a:ext uri="{FF2B5EF4-FFF2-40B4-BE49-F238E27FC236}">
                <a16:creationId xmlns:a16="http://schemas.microsoft.com/office/drawing/2014/main" id="{4DAE2BE9-53A3-4A7F-8E6A-2F5637E887FF}"/>
              </a:ext>
            </a:extLst>
          </p:cNvPr>
          <p:cNvSpPr txBox="1"/>
          <p:nvPr/>
        </p:nvSpPr>
        <p:spPr>
          <a:xfrm>
            <a:off x="685584" y="1845506"/>
            <a:ext cx="1844977" cy="646331"/>
          </a:xfrm>
          <a:prstGeom prst="rect">
            <a:avLst/>
          </a:prstGeom>
          <a:noFill/>
        </p:spPr>
        <p:txBody>
          <a:bodyPr wrap="square" rtlCol="0">
            <a:spAutoFit/>
          </a:bodyPr>
          <a:lstStyle/>
          <a:p>
            <a:pPr algn="ctr"/>
            <a:r>
              <a:rPr lang="en-US" dirty="0">
                <a:latin typeface="Tw Cen MT" panose="020B0602020104020603" pitchFamily="34" charset="0"/>
              </a:rPr>
              <a:t>Geographic Expansion</a:t>
            </a:r>
            <a:endParaRPr lang="en-CA" dirty="0">
              <a:latin typeface="Tw Cen MT" panose="020B0602020104020603" pitchFamily="34" charset="0"/>
            </a:endParaRPr>
          </a:p>
        </p:txBody>
      </p:sp>
      <p:sp>
        <p:nvSpPr>
          <p:cNvPr id="27" name="TextBox 26">
            <a:extLst>
              <a:ext uri="{FF2B5EF4-FFF2-40B4-BE49-F238E27FC236}">
                <a16:creationId xmlns:a16="http://schemas.microsoft.com/office/drawing/2014/main" id="{E38D604B-7EE4-4E2B-A704-9ABF7F993CF8}"/>
              </a:ext>
            </a:extLst>
          </p:cNvPr>
          <p:cNvSpPr txBox="1"/>
          <p:nvPr/>
        </p:nvSpPr>
        <p:spPr>
          <a:xfrm>
            <a:off x="685583" y="3091704"/>
            <a:ext cx="1844977" cy="369332"/>
          </a:xfrm>
          <a:prstGeom prst="rect">
            <a:avLst/>
          </a:prstGeom>
          <a:noFill/>
        </p:spPr>
        <p:txBody>
          <a:bodyPr wrap="square" rtlCol="0">
            <a:spAutoFit/>
          </a:bodyPr>
          <a:lstStyle/>
          <a:p>
            <a:pPr algn="ctr"/>
            <a:r>
              <a:rPr lang="en-US" dirty="0">
                <a:latin typeface="Tw Cen MT" panose="020B0602020104020603" pitchFamily="34" charset="0"/>
              </a:rPr>
              <a:t>Mobile App</a:t>
            </a:r>
            <a:endParaRPr lang="en-CA" dirty="0">
              <a:latin typeface="Tw Cen MT" panose="020B0602020104020603" pitchFamily="34" charset="0"/>
            </a:endParaRPr>
          </a:p>
        </p:txBody>
      </p:sp>
      <p:sp>
        <p:nvSpPr>
          <p:cNvPr id="28" name="TextBox 27">
            <a:extLst>
              <a:ext uri="{FF2B5EF4-FFF2-40B4-BE49-F238E27FC236}">
                <a16:creationId xmlns:a16="http://schemas.microsoft.com/office/drawing/2014/main" id="{1F45665B-61C5-4CDB-943B-8B8A9D7FB1DE}"/>
              </a:ext>
            </a:extLst>
          </p:cNvPr>
          <p:cNvSpPr txBox="1"/>
          <p:nvPr/>
        </p:nvSpPr>
        <p:spPr>
          <a:xfrm>
            <a:off x="510518" y="4197005"/>
            <a:ext cx="2016211" cy="369332"/>
          </a:xfrm>
          <a:prstGeom prst="rect">
            <a:avLst/>
          </a:prstGeom>
          <a:noFill/>
        </p:spPr>
        <p:txBody>
          <a:bodyPr wrap="square" rtlCol="0">
            <a:spAutoFit/>
          </a:bodyPr>
          <a:lstStyle/>
          <a:p>
            <a:pPr algn="ctr"/>
            <a:r>
              <a:rPr lang="en-US" dirty="0">
                <a:latin typeface="Tw Cen MT" panose="020B0602020104020603" pitchFamily="34" charset="0"/>
              </a:rPr>
              <a:t>HR Plan</a:t>
            </a:r>
            <a:endParaRPr lang="en-CA" dirty="0">
              <a:latin typeface="Tw Cen MT" panose="020B0602020104020603"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1759065554"/>
              </p:ext>
            </p:extLst>
          </p:nvPr>
        </p:nvGraphicFramePr>
        <p:xfrm>
          <a:off x="2619321" y="5095931"/>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3480840492"/>
              </p:ext>
            </p:extLst>
          </p:nvPr>
        </p:nvGraphicFramePr>
        <p:xfrm>
          <a:off x="3802559" y="5093596"/>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2112224286"/>
              </p:ext>
            </p:extLst>
          </p:nvPr>
        </p:nvGraphicFramePr>
        <p:xfrm>
          <a:off x="4985797" y="5098265"/>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sp>
        <p:nvSpPr>
          <p:cNvPr id="32" name="Arrow: Right 28">
            <a:extLst>
              <a:ext uri="{FF2B5EF4-FFF2-40B4-BE49-F238E27FC236}">
                <a16:creationId xmlns:a16="http://schemas.microsoft.com/office/drawing/2014/main" id="{BEF37FB6-AF78-4522-B996-A663EBE5B72B}"/>
              </a:ext>
            </a:extLst>
          </p:cNvPr>
          <p:cNvSpPr/>
          <p:nvPr/>
        </p:nvSpPr>
        <p:spPr>
          <a:xfrm>
            <a:off x="6483529" y="5414774"/>
            <a:ext cx="276064" cy="1367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w Cen MT" panose="020B0602020104020603" pitchFamily="34" charset="0"/>
            </a:endParaRPr>
          </a:p>
        </p:txBody>
      </p:sp>
      <p:sp>
        <p:nvSpPr>
          <p:cNvPr id="33" name="TextBox 32">
            <a:extLst>
              <a:ext uri="{FF2B5EF4-FFF2-40B4-BE49-F238E27FC236}">
                <a16:creationId xmlns:a16="http://schemas.microsoft.com/office/drawing/2014/main" id="{9D04916D-CC5A-4E6B-A190-1F1CEBDD1BE1}"/>
              </a:ext>
            </a:extLst>
          </p:cNvPr>
          <p:cNvSpPr txBox="1"/>
          <p:nvPr/>
        </p:nvSpPr>
        <p:spPr>
          <a:xfrm>
            <a:off x="7161620" y="5221535"/>
            <a:ext cx="381305" cy="523220"/>
          </a:xfrm>
          <a:prstGeom prst="rect">
            <a:avLst/>
          </a:prstGeom>
          <a:noFill/>
        </p:spPr>
        <p:txBody>
          <a:bodyPr wrap="square" rtlCol="0">
            <a:spAutoFit/>
          </a:bodyPr>
          <a:lstStyle/>
          <a:p>
            <a:r>
              <a:rPr lang="en-US" sz="2800" dirty="0">
                <a:latin typeface="Tw Cen MT" panose="020B0602020104020603" pitchFamily="34" charset="0"/>
              </a:rPr>
              <a:t>9</a:t>
            </a:r>
            <a:endParaRPr lang="en-CA" sz="2800" dirty="0">
              <a:latin typeface="Tw Cen MT" panose="020B0602020104020603" pitchFamily="34" charset="0"/>
            </a:endParaRPr>
          </a:p>
        </p:txBody>
      </p:sp>
      <p:sp>
        <p:nvSpPr>
          <p:cNvPr id="34" name="TextBox 33">
            <a:extLst>
              <a:ext uri="{FF2B5EF4-FFF2-40B4-BE49-F238E27FC236}">
                <a16:creationId xmlns:a16="http://schemas.microsoft.com/office/drawing/2014/main" id="{1F45665B-61C5-4CDB-943B-8B8A9D7FB1DE}"/>
              </a:ext>
            </a:extLst>
          </p:cNvPr>
          <p:cNvSpPr txBox="1"/>
          <p:nvPr/>
        </p:nvSpPr>
        <p:spPr>
          <a:xfrm>
            <a:off x="510518" y="5299760"/>
            <a:ext cx="2016211" cy="369332"/>
          </a:xfrm>
          <a:prstGeom prst="rect">
            <a:avLst/>
          </a:prstGeom>
          <a:noFill/>
        </p:spPr>
        <p:txBody>
          <a:bodyPr wrap="square" rtlCol="0">
            <a:spAutoFit/>
          </a:bodyPr>
          <a:lstStyle/>
          <a:p>
            <a:pPr algn="ctr"/>
            <a:r>
              <a:rPr lang="en-US" dirty="0">
                <a:latin typeface="Tw Cen MT" panose="020B0602020104020603" pitchFamily="34" charset="0"/>
              </a:rPr>
              <a:t>Doing Nothing</a:t>
            </a:r>
            <a:endParaRPr lang="en-CA" dirty="0">
              <a:latin typeface="Tw Cen MT" panose="020B0602020104020603" pitchFamily="34" charset="0"/>
            </a:endParaRPr>
          </a:p>
        </p:txBody>
      </p:sp>
      <p:cxnSp>
        <p:nvCxnSpPr>
          <p:cNvPr id="36" name="Straight Connector 35"/>
          <p:cNvCxnSpPr/>
          <p:nvPr/>
        </p:nvCxnSpPr>
        <p:spPr>
          <a:xfrm>
            <a:off x="685583" y="4954555"/>
            <a:ext cx="7823935" cy="0"/>
          </a:xfrm>
          <a:prstGeom prst="line">
            <a:avLst/>
          </a:prstGeom>
          <a:ln w="3810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614820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9716-2E59-4C72-838F-7DAF1DF32242}"/>
              </a:ext>
            </a:extLst>
          </p:cNvPr>
          <p:cNvSpPr>
            <a:spLocks noGrp="1"/>
          </p:cNvSpPr>
          <p:nvPr>
            <p:ph type="title"/>
          </p:nvPr>
        </p:nvSpPr>
        <p:spPr>
          <a:xfrm>
            <a:off x="514350" y="365126"/>
            <a:ext cx="10208109" cy="727694"/>
          </a:xfrm>
        </p:spPr>
        <p:txBody>
          <a:bodyPr/>
          <a:lstStyle/>
          <a:p>
            <a:r>
              <a:rPr lang="en-CA" dirty="0"/>
              <a:t>HR Plan</a:t>
            </a:r>
          </a:p>
        </p:txBody>
      </p:sp>
      <p:sp>
        <p:nvSpPr>
          <p:cNvPr id="3" name="Slide Number Placeholder 2">
            <a:extLst>
              <a:ext uri="{FF2B5EF4-FFF2-40B4-BE49-F238E27FC236}">
                <a16:creationId xmlns:a16="http://schemas.microsoft.com/office/drawing/2014/main" id="{127BC0ED-32BE-4FD9-B2E7-56FBF002E747}"/>
              </a:ext>
            </a:extLst>
          </p:cNvPr>
          <p:cNvSpPr>
            <a:spLocks noGrp="1"/>
          </p:cNvSpPr>
          <p:nvPr>
            <p:ph type="sldNum" sz="quarter" idx="12"/>
          </p:nvPr>
        </p:nvSpPr>
        <p:spPr/>
        <p:txBody>
          <a:bodyPr/>
          <a:lstStyle/>
          <a:p>
            <a:fld id="{5B5881EB-CE46-46FC-A494-FCD8ABFC15F5}" type="slidenum">
              <a:rPr lang="en-US" smtClean="0"/>
              <a:pPr/>
              <a:t>64</a:t>
            </a:fld>
            <a:endParaRPr lang="en-US" dirty="0"/>
          </a:p>
        </p:txBody>
      </p:sp>
      <p:sp>
        <p:nvSpPr>
          <p:cNvPr id="4" name="Rectangle 3">
            <a:extLst>
              <a:ext uri="{FF2B5EF4-FFF2-40B4-BE49-F238E27FC236}">
                <a16:creationId xmlns:a16="http://schemas.microsoft.com/office/drawing/2014/main" id="{63356842-E5A9-4FEE-983F-6738E52C228E}"/>
              </a:ext>
            </a:extLst>
          </p:cNvPr>
          <p:cNvSpPr/>
          <p:nvPr/>
        </p:nvSpPr>
        <p:spPr>
          <a:xfrm>
            <a:off x="492702" y="1533386"/>
            <a:ext cx="11206595" cy="738664"/>
          </a:xfrm>
          <a:prstGeom prst="rect">
            <a:avLst/>
          </a:prstGeom>
        </p:spPr>
        <p:txBody>
          <a:bodyPr wrap="square">
            <a:spAutoFit/>
          </a:bodyPr>
          <a:lstStyle/>
          <a:p>
            <a:r>
              <a:rPr lang="en-CA" sz="1400" dirty="0"/>
              <a:t>Note 1:</a:t>
            </a:r>
          </a:p>
          <a:p>
            <a:r>
              <a:rPr lang="en-CA" sz="1400" dirty="0"/>
              <a:t>The average cost of developing a new and comprehensive training program is up to $12,250.56 This includes costs  associated with planning, testing and evaluating to ensure effectiveness.</a:t>
            </a:r>
          </a:p>
        </p:txBody>
      </p:sp>
      <p:sp>
        <p:nvSpPr>
          <p:cNvPr id="5" name="Rectangle 4">
            <a:extLst>
              <a:ext uri="{FF2B5EF4-FFF2-40B4-BE49-F238E27FC236}">
                <a16:creationId xmlns:a16="http://schemas.microsoft.com/office/drawing/2014/main" id="{AA82519B-BFD6-4395-8347-B631AB692349}"/>
              </a:ext>
            </a:extLst>
          </p:cNvPr>
          <p:cNvSpPr/>
          <p:nvPr/>
        </p:nvSpPr>
        <p:spPr>
          <a:xfrm>
            <a:off x="492701" y="2527428"/>
            <a:ext cx="11206595" cy="1384995"/>
          </a:xfrm>
          <a:prstGeom prst="rect">
            <a:avLst/>
          </a:prstGeom>
        </p:spPr>
        <p:txBody>
          <a:bodyPr wrap="square">
            <a:spAutoFit/>
          </a:bodyPr>
          <a:lstStyle/>
          <a:p>
            <a:r>
              <a:rPr lang="en-CA" sz="1400" dirty="0"/>
              <a:t>Note 2:</a:t>
            </a:r>
          </a:p>
          <a:p>
            <a:r>
              <a:rPr lang="en-CA" sz="1400" dirty="0"/>
              <a:t>The expected cost associated with training the current employees is calculated as follows:</a:t>
            </a:r>
          </a:p>
          <a:p>
            <a:endParaRPr lang="en-CA" sz="1400" dirty="0"/>
          </a:p>
          <a:p>
            <a:r>
              <a:rPr lang="en-CA" sz="1400" dirty="0"/>
              <a:t>- As per a study conducted by Cornell University, the average cost for employee retraining and orientation is 14% of the original cost.57 In this case, the average cost per training originally was $824, so a 14% calculation would then be $115/employee. With the firm employing 10,090 front-line employees, the total cost would then be approximately $1 million.</a:t>
            </a:r>
          </a:p>
        </p:txBody>
      </p:sp>
      <p:sp>
        <p:nvSpPr>
          <p:cNvPr id="6" name="Rectangle 5">
            <a:extLst>
              <a:ext uri="{FF2B5EF4-FFF2-40B4-BE49-F238E27FC236}">
                <a16:creationId xmlns:a16="http://schemas.microsoft.com/office/drawing/2014/main" id="{349DC499-E8B1-43B1-8720-ABD350351217}"/>
              </a:ext>
            </a:extLst>
          </p:cNvPr>
          <p:cNvSpPr/>
          <p:nvPr/>
        </p:nvSpPr>
        <p:spPr>
          <a:xfrm>
            <a:off x="492703" y="4167801"/>
            <a:ext cx="11206594" cy="1815882"/>
          </a:xfrm>
          <a:prstGeom prst="rect">
            <a:avLst/>
          </a:prstGeom>
        </p:spPr>
        <p:txBody>
          <a:bodyPr wrap="square">
            <a:spAutoFit/>
          </a:bodyPr>
          <a:lstStyle/>
          <a:p>
            <a:r>
              <a:rPr lang="en-CA" sz="1400" dirty="0"/>
              <a:t>Note 3:</a:t>
            </a:r>
          </a:p>
          <a:p>
            <a:r>
              <a:rPr lang="en-CA" sz="1400" dirty="0"/>
              <a:t>The average cost of employee turnover per full-service restaurant in the United States is $146,600.58 With an expected reduction of 10% in employee turnover, then the expected cost recovery per restaurant for Fiesta would be $14,660. With the firm having 171 Pollo Tropical locations and 171 Taco Cabana locations, the firm would realize an expected saving of approximately $5 Million (342 locations * $14,660).</a:t>
            </a:r>
          </a:p>
          <a:p>
            <a:endParaRPr lang="en-CA" sz="1400" dirty="0"/>
          </a:p>
          <a:p>
            <a:r>
              <a:rPr lang="en-CA" sz="1400" dirty="0"/>
              <a:t>It is important to note that while the costs associated with the retraining have been monetized above, there are still significant costs that cannot be monetized. This includes time spent by corporate staff and management. Furthermore, for the implementation, it is important that all restaurant-level staff participate in the training.</a:t>
            </a:r>
          </a:p>
        </p:txBody>
      </p:sp>
    </p:spTree>
    <p:extLst>
      <p:ext uri="{BB962C8B-B14F-4D97-AF65-F5344CB8AC3E}">
        <p14:creationId xmlns:p14="http://schemas.microsoft.com/office/powerpoint/2010/main" val="2641986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722313"/>
          </a:xfrm>
        </p:spPr>
        <p:txBody>
          <a:bodyPr/>
          <a:lstStyle/>
          <a:p>
            <a:r>
              <a:rPr lang="en-US" dirty="0"/>
              <a:t>Primary Value Chain VRIO</a:t>
            </a:r>
          </a:p>
        </p:txBody>
      </p:sp>
      <p:sp>
        <p:nvSpPr>
          <p:cNvPr id="3" name="Slide Number Placeholder 2"/>
          <p:cNvSpPr>
            <a:spLocks noGrp="1"/>
          </p:cNvSpPr>
          <p:nvPr>
            <p:ph type="sldNum" sz="quarter" idx="12"/>
          </p:nvPr>
        </p:nvSpPr>
        <p:spPr/>
        <p:txBody>
          <a:bodyPr/>
          <a:lstStyle/>
          <a:p>
            <a:fld id="{5B5881EB-CE46-46FC-A494-FCD8ABFC15F5}" type="slidenum">
              <a:rPr lang="en-US" smtClean="0"/>
              <a:pPr/>
              <a:t>65</a:t>
            </a:fld>
            <a:endParaRPr lang="en-US" dirty="0"/>
          </a:p>
        </p:txBody>
      </p:sp>
      <p:sp>
        <p:nvSpPr>
          <p:cNvPr id="4" name="Rectangle 3"/>
          <p:cNvSpPr/>
          <p:nvPr/>
        </p:nvSpPr>
        <p:spPr>
          <a:xfrm>
            <a:off x="123825" y="2133600"/>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Value</a:t>
            </a:r>
          </a:p>
        </p:txBody>
      </p:sp>
      <p:sp>
        <p:nvSpPr>
          <p:cNvPr id="5" name="Rectangle 4"/>
          <p:cNvSpPr/>
          <p:nvPr/>
        </p:nvSpPr>
        <p:spPr>
          <a:xfrm>
            <a:off x="123825" y="3076575"/>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Rare</a:t>
            </a:r>
          </a:p>
        </p:txBody>
      </p:sp>
      <p:sp>
        <p:nvSpPr>
          <p:cNvPr id="6" name="Rectangle 5"/>
          <p:cNvSpPr/>
          <p:nvPr/>
        </p:nvSpPr>
        <p:spPr>
          <a:xfrm>
            <a:off x="123825" y="4019550"/>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Costly To Imitate</a:t>
            </a:r>
          </a:p>
        </p:txBody>
      </p:sp>
      <p:sp>
        <p:nvSpPr>
          <p:cNvPr id="7" name="Rectangle 6"/>
          <p:cNvSpPr/>
          <p:nvPr/>
        </p:nvSpPr>
        <p:spPr>
          <a:xfrm>
            <a:off x="123825" y="4962524"/>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Organized to Be Exploited </a:t>
            </a:r>
          </a:p>
        </p:txBody>
      </p:sp>
      <p:sp>
        <p:nvSpPr>
          <p:cNvPr id="11" name="Rectangle 10"/>
          <p:cNvSpPr/>
          <p:nvPr/>
        </p:nvSpPr>
        <p:spPr>
          <a:xfrm>
            <a:off x="1847851" y="1638300"/>
            <a:ext cx="135255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Distribution </a:t>
            </a:r>
          </a:p>
        </p:txBody>
      </p:sp>
      <p:sp>
        <p:nvSpPr>
          <p:cNvPr id="13" name="Rectangle 12"/>
          <p:cNvSpPr/>
          <p:nvPr/>
        </p:nvSpPr>
        <p:spPr>
          <a:xfrm>
            <a:off x="3340895" y="1638300"/>
            <a:ext cx="2105025"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Marketing and Sales</a:t>
            </a:r>
          </a:p>
        </p:txBody>
      </p:sp>
      <p:sp>
        <p:nvSpPr>
          <p:cNvPr id="14" name="Rectangle 13"/>
          <p:cNvSpPr/>
          <p:nvPr/>
        </p:nvSpPr>
        <p:spPr>
          <a:xfrm>
            <a:off x="5586414" y="1628775"/>
            <a:ext cx="1457325"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Operations </a:t>
            </a:r>
          </a:p>
        </p:txBody>
      </p:sp>
      <p:sp>
        <p:nvSpPr>
          <p:cNvPr id="15" name="Rectangle 14"/>
          <p:cNvSpPr/>
          <p:nvPr/>
        </p:nvSpPr>
        <p:spPr>
          <a:xfrm>
            <a:off x="7184233" y="1638300"/>
            <a:ext cx="27051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Supply Chain Management </a:t>
            </a:r>
          </a:p>
        </p:txBody>
      </p:sp>
      <p:sp>
        <p:nvSpPr>
          <p:cNvPr id="16" name="Rectangle 15"/>
          <p:cNvSpPr/>
          <p:nvPr/>
        </p:nvSpPr>
        <p:spPr>
          <a:xfrm>
            <a:off x="10029825" y="1638300"/>
            <a:ext cx="1981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Customer Service </a:t>
            </a:r>
          </a:p>
        </p:txBody>
      </p:sp>
      <p:sp>
        <p:nvSpPr>
          <p:cNvPr id="62" name="Rectangle 61"/>
          <p:cNvSpPr/>
          <p:nvPr/>
        </p:nvSpPr>
        <p:spPr>
          <a:xfrm>
            <a:off x="1857385" y="2133600"/>
            <a:ext cx="135255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3" name="Rectangle 62"/>
          <p:cNvSpPr/>
          <p:nvPr/>
        </p:nvSpPr>
        <p:spPr>
          <a:xfrm>
            <a:off x="1857384" y="3072091"/>
            <a:ext cx="135255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4" name="Rectangle 63"/>
          <p:cNvSpPr/>
          <p:nvPr/>
        </p:nvSpPr>
        <p:spPr>
          <a:xfrm>
            <a:off x="1857384" y="4023856"/>
            <a:ext cx="135255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5" name="Rectangle 64"/>
          <p:cNvSpPr/>
          <p:nvPr/>
        </p:nvSpPr>
        <p:spPr>
          <a:xfrm>
            <a:off x="1857384" y="4962524"/>
            <a:ext cx="135255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6" name="Rectangle 65"/>
          <p:cNvSpPr/>
          <p:nvPr/>
        </p:nvSpPr>
        <p:spPr>
          <a:xfrm>
            <a:off x="3350424" y="4946025"/>
            <a:ext cx="21050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7" name="Rectangle 66"/>
          <p:cNvSpPr/>
          <p:nvPr/>
        </p:nvSpPr>
        <p:spPr>
          <a:xfrm>
            <a:off x="3350426" y="2166598"/>
            <a:ext cx="21050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8" name="Rectangle 67"/>
          <p:cNvSpPr/>
          <p:nvPr/>
        </p:nvSpPr>
        <p:spPr>
          <a:xfrm>
            <a:off x="3350425" y="3105089"/>
            <a:ext cx="21050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9" name="Rectangle 68"/>
          <p:cNvSpPr/>
          <p:nvPr/>
        </p:nvSpPr>
        <p:spPr>
          <a:xfrm>
            <a:off x="3350424" y="4042056"/>
            <a:ext cx="21050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0" name="Rectangle 69"/>
          <p:cNvSpPr/>
          <p:nvPr/>
        </p:nvSpPr>
        <p:spPr>
          <a:xfrm>
            <a:off x="7184233" y="2150099"/>
            <a:ext cx="27051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1" name="Rectangle 70"/>
          <p:cNvSpPr/>
          <p:nvPr/>
        </p:nvSpPr>
        <p:spPr>
          <a:xfrm>
            <a:off x="7184233" y="3093074"/>
            <a:ext cx="27051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2" name="Rectangle 71"/>
          <p:cNvSpPr/>
          <p:nvPr/>
        </p:nvSpPr>
        <p:spPr>
          <a:xfrm>
            <a:off x="7184233" y="4036049"/>
            <a:ext cx="27051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3" name="Rectangle 72"/>
          <p:cNvSpPr/>
          <p:nvPr/>
        </p:nvSpPr>
        <p:spPr>
          <a:xfrm>
            <a:off x="7184233" y="4979023"/>
            <a:ext cx="27051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4" name="Rectangle 73"/>
          <p:cNvSpPr/>
          <p:nvPr/>
        </p:nvSpPr>
        <p:spPr>
          <a:xfrm>
            <a:off x="5586414" y="2150099"/>
            <a:ext cx="14573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5" name="Rectangle 74"/>
          <p:cNvSpPr/>
          <p:nvPr/>
        </p:nvSpPr>
        <p:spPr>
          <a:xfrm>
            <a:off x="5586414" y="3093074"/>
            <a:ext cx="14573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6" name="Rectangle 75"/>
          <p:cNvSpPr/>
          <p:nvPr/>
        </p:nvSpPr>
        <p:spPr>
          <a:xfrm>
            <a:off x="5586414" y="4036049"/>
            <a:ext cx="14573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7" name="Rectangle 76"/>
          <p:cNvSpPr/>
          <p:nvPr/>
        </p:nvSpPr>
        <p:spPr>
          <a:xfrm>
            <a:off x="5586414" y="4979023"/>
            <a:ext cx="14573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8" name="Rectangle 77"/>
          <p:cNvSpPr/>
          <p:nvPr/>
        </p:nvSpPr>
        <p:spPr>
          <a:xfrm>
            <a:off x="10029825" y="2150099"/>
            <a:ext cx="19812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9" name="Rectangle 78"/>
          <p:cNvSpPr/>
          <p:nvPr/>
        </p:nvSpPr>
        <p:spPr>
          <a:xfrm>
            <a:off x="10029825" y="4025557"/>
            <a:ext cx="19812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80" name="Rectangle 79"/>
          <p:cNvSpPr/>
          <p:nvPr/>
        </p:nvSpPr>
        <p:spPr>
          <a:xfrm>
            <a:off x="10029825" y="4962524"/>
            <a:ext cx="19812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100" name="Rectangle 99"/>
          <p:cNvSpPr/>
          <p:nvPr/>
        </p:nvSpPr>
        <p:spPr>
          <a:xfrm>
            <a:off x="10029825" y="3072091"/>
            <a:ext cx="1981200" cy="64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Yes</a:t>
            </a:r>
          </a:p>
        </p:txBody>
      </p:sp>
    </p:spTree>
    <p:extLst>
      <p:ext uri="{BB962C8B-B14F-4D97-AF65-F5344CB8AC3E}">
        <p14:creationId xmlns:p14="http://schemas.microsoft.com/office/powerpoint/2010/main" val="4096914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84259" cy="722313"/>
          </a:xfrm>
        </p:spPr>
        <p:txBody>
          <a:bodyPr/>
          <a:lstStyle/>
          <a:p>
            <a:r>
              <a:rPr lang="en-US" dirty="0"/>
              <a:t>Secondary Value Chain VRIO</a:t>
            </a:r>
          </a:p>
        </p:txBody>
      </p:sp>
      <p:sp>
        <p:nvSpPr>
          <p:cNvPr id="3" name="Slide Number Placeholder 2"/>
          <p:cNvSpPr>
            <a:spLocks noGrp="1"/>
          </p:cNvSpPr>
          <p:nvPr>
            <p:ph type="sldNum" sz="quarter" idx="12"/>
          </p:nvPr>
        </p:nvSpPr>
        <p:spPr/>
        <p:txBody>
          <a:bodyPr/>
          <a:lstStyle/>
          <a:p>
            <a:fld id="{5B5881EB-CE46-46FC-A494-FCD8ABFC15F5}" type="slidenum">
              <a:rPr lang="en-US" smtClean="0"/>
              <a:pPr/>
              <a:t>66</a:t>
            </a:fld>
            <a:endParaRPr lang="en-US" dirty="0"/>
          </a:p>
        </p:txBody>
      </p:sp>
      <p:sp>
        <p:nvSpPr>
          <p:cNvPr id="4" name="Rectangle 3"/>
          <p:cNvSpPr/>
          <p:nvPr/>
        </p:nvSpPr>
        <p:spPr>
          <a:xfrm>
            <a:off x="123825" y="2133600"/>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Value</a:t>
            </a:r>
          </a:p>
        </p:txBody>
      </p:sp>
      <p:sp>
        <p:nvSpPr>
          <p:cNvPr id="5" name="Rectangle 4"/>
          <p:cNvSpPr/>
          <p:nvPr/>
        </p:nvSpPr>
        <p:spPr>
          <a:xfrm>
            <a:off x="123825" y="3076575"/>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Rare</a:t>
            </a:r>
          </a:p>
        </p:txBody>
      </p:sp>
      <p:sp>
        <p:nvSpPr>
          <p:cNvPr id="6" name="Rectangle 5"/>
          <p:cNvSpPr/>
          <p:nvPr/>
        </p:nvSpPr>
        <p:spPr>
          <a:xfrm>
            <a:off x="123825" y="4019550"/>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Costly To Imitate</a:t>
            </a:r>
          </a:p>
        </p:txBody>
      </p:sp>
      <p:sp>
        <p:nvSpPr>
          <p:cNvPr id="7" name="Rectangle 6"/>
          <p:cNvSpPr/>
          <p:nvPr/>
        </p:nvSpPr>
        <p:spPr>
          <a:xfrm>
            <a:off x="123825" y="4962524"/>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Organized to Be Exploited </a:t>
            </a:r>
          </a:p>
        </p:txBody>
      </p:sp>
      <p:sp>
        <p:nvSpPr>
          <p:cNvPr id="11" name="Rectangle 10"/>
          <p:cNvSpPr/>
          <p:nvPr/>
        </p:nvSpPr>
        <p:spPr>
          <a:xfrm>
            <a:off x="1847851" y="1624806"/>
            <a:ext cx="3240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Human Resources Management</a:t>
            </a:r>
          </a:p>
        </p:txBody>
      </p:sp>
      <p:sp>
        <p:nvSpPr>
          <p:cNvPr id="13" name="Rectangle 12"/>
          <p:cNvSpPr/>
          <p:nvPr/>
        </p:nvSpPr>
        <p:spPr>
          <a:xfrm>
            <a:off x="5309438" y="1638300"/>
            <a:ext cx="3240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Research and Development</a:t>
            </a:r>
          </a:p>
        </p:txBody>
      </p:sp>
      <p:sp>
        <p:nvSpPr>
          <p:cNvPr id="14" name="Rectangle 13"/>
          <p:cNvSpPr/>
          <p:nvPr/>
        </p:nvSpPr>
        <p:spPr>
          <a:xfrm>
            <a:off x="8795849" y="1638300"/>
            <a:ext cx="3240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Corporate Leadership </a:t>
            </a:r>
          </a:p>
        </p:txBody>
      </p:sp>
      <p:sp>
        <p:nvSpPr>
          <p:cNvPr id="12" name="Rectangle 11"/>
          <p:cNvSpPr/>
          <p:nvPr/>
        </p:nvSpPr>
        <p:spPr>
          <a:xfrm>
            <a:off x="1839076" y="2133600"/>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16" name="Rectangle 15"/>
          <p:cNvSpPr/>
          <p:nvPr/>
        </p:nvSpPr>
        <p:spPr>
          <a:xfrm>
            <a:off x="1847851" y="3076575"/>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17" name="Rectangle 16"/>
          <p:cNvSpPr/>
          <p:nvPr/>
        </p:nvSpPr>
        <p:spPr>
          <a:xfrm>
            <a:off x="1839076" y="4019550"/>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18" name="Rectangle 17"/>
          <p:cNvSpPr/>
          <p:nvPr/>
        </p:nvSpPr>
        <p:spPr>
          <a:xfrm>
            <a:off x="1847851" y="4962524"/>
            <a:ext cx="3248775" cy="64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Yes</a:t>
            </a:r>
          </a:p>
        </p:txBody>
      </p:sp>
      <p:sp>
        <p:nvSpPr>
          <p:cNvPr id="19" name="Rectangle 18"/>
          <p:cNvSpPr/>
          <p:nvPr/>
        </p:nvSpPr>
        <p:spPr>
          <a:xfrm>
            <a:off x="5309438" y="2133600"/>
            <a:ext cx="3248775" cy="64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Yes</a:t>
            </a:r>
          </a:p>
        </p:txBody>
      </p:sp>
      <p:sp>
        <p:nvSpPr>
          <p:cNvPr id="20" name="Rectangle 19"/>
          <p:cNvSpPr/>
          <p:nvPr/>
        </p:nvSpPr>
        <p:spPr>
          <a:xfrm>
            <a:off x="5318213" y="3076575"/>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21" name="Rectangle 20"/>
          <p:cNvSpPr/>
          <p:nvPr/>
        </p:nvSpPr>
        <p:spPr>
          <a:xfrm>
            <a:off x="5309438" y="4019550"/>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22" name="Rectangle 21"/>
          <p:cNvSpPr/>
          <p:nvPr/>
        </p:nvSpPr>
        <p:spPr>
          <a:xfrm>
            <a:off x="5318213" y="4962524"/>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23" name="Rectangle 22"/>
          <p:cNvSpPr/>
          <p:nvPr/>
        </p:nvSpPr>
        <p:spPr>
          <a:xfrm>
            <a:off x="8795849" y="2133600"/>
            <a:ext cx="3248775" cy="64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Yes</a:t>
            </a:r>
          </a:p>
        </p:txBody>
      </p:sp>
      <p:sp>
        <p:nvSpPr>
          <p:cNvPr id="24" name="Rectangle 23"/>
          <p:cNvSpPr/>
          <p:nvPr/>
        </p:nvSpPr>
        <p:spPr>
          <a:xfrm>
            <a:off x="8804624" y="3076575"/>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25" name="Rectangle 24"/>
          <p:cNvSpPr/>
          <p:nvPr/>
        </p:nvSpPr>
        <p:spPr>
          <a:xfrm>
            <a:off x="8795849" y="4019550"/>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26" name="Rectangle 25"/>
          <p:cNvSpPr/>
          <p:nvPr/>
        </p:nvSpPr>
        <p:spPr>
          <a:xfrm>
            <a:off x="8804624" y="4962524"/>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Tree>
    <p:extLst>
      <p:ext uri="{BB962C8B-B14F-4D97-AF65-F5344CB8AC3E}">
        <p14:creationId xmlns:p14="http://schemas.microsoft.com/office/powerpoint/2010/main" val="3524820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MOST Analysis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67</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27420973"/>
              </p:ext>
            </p:extLst>
          </p:nvPr>
        </p:nvGraphicFramePr>
        <p:xfrm>
          <a:off x="381000" y="1920240"/>
          <a:ext cx="11281756" cy="3783124"/>
        </p:xfrm>
        <a:graphic>
          <a:graphicData uri="http://schemas.openxmlformats.org/drawingml/2006/table">
            <a:tbl>
              <a:tblPr firstRow="1" firstCol="1" bandRow="1">
                <a:tableStyleId>{073A0DAA-6AF3-43AB-8588-CEC1D06C72B9}</a:tableStyleId>
              </a:tblPr>
              <a:tblGrid>
                <a:gridCol w="2267097">
                  <a:extLst>
                    <a:ext uri="{9D8B030D-6E8A-4147-A177-3AD203B41FA5}">
                      <a16:colId xmlns:a16="http://schemas.microsoft.com/office/drawing/2014/main" val="3000908925"/>
                    </a:ext>
                  </a:extLst>
                </a:gridCol>
                <a:gridCol w="7318716">
                  <a:extLst>
                    <a:ext uri="{9D8B030D-6E8A-4147-A177-3AD203B41FA5}">
                      <a16:colId xmlns:a16="http://schemas.microsoft.com/office/drawing/2014/main" val="1476725207"/>
                    </a:ext>
                  </a:extLst>
                </a:gridCol>
                <a:gridCol w="1695943">
                  <a:extLst>
                    <a:ext uri="{9D8B030D-6E8A-4147-A177-3AD203B41FA5}">
                      <a16:colId xmlns:a16="http://schemas.microsoft.com/office/drawing/2014/main" val="1489040542"/>
                    </a:ext>
                  </a:extLst>
                </a:gridCol>
              </a:tblGrid>
              <a:tr h="87489">
                <a:tc>
                  <a:txBody>
                    <a:bodyPr/>
                    <a:lstStyle/>
                    <a:p>
                      <a:pPr algn="ctr">
                        <a:lnSpc>
                          <a:spcPct val="107000"/>
                        </a:lnSpc>
                        <a:spcAft>
                          <a:spcPts val="0"/>
                        </a:spcAft>
                      </a:pPr>
                      <a:r>
                        <a:rPr lang="en-CA" sz="1100" cap="all" dirty="0">
                          <a:effectLst/>
                        </a:rPr>
                        <a:t>MOST Analysis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CA" sz="1100" cap="all" dirty="0">
                          <a:effectLst/>
                        </a:rPr>
                        <a:t>Overall</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CA" sz="1100" cap="all">
                          <a:effectLst/>
                        </a:rPr>
                        <a:t>Score</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25928941"/>
                  </a:ext>
                </a:extLst>
              </a:tr>
              <a:tr h="990392">
                <a:tc>
                  <a:txBody>
                    <a:bodyPr/>
                    <a:lstStyle/>
                    <a:p>
                      <a:pPr algn="ctr">
                        <a:lnSpc>
                          <a:spcPct val="107000"/>
                        </a:lnSpc>
                        <a:spcAft>
                          <a:spcPts val="0"/>
                        </a:spcAft>
                      </a:pPr>
                      <a:r>
                        <a:rPr lang="en-CA" sz="1100" cap="all" dirty="0">
                          <a:effectLst/>
                        </a:rPr>
                        <a:t>Definition</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0"/>
                        </a:spcAft>
                      </a:pPr>
                      <a:r>
                        <a:rPr lang="en-CA" sz="1100" dirty="0">
                          <a:effectLst/>
                        </a:rPr>
                        <a:t>The firm needs to define MOST more and update it regularly. It is somewhat challenging to extract all the elements. Most of the elements are aligned with each other but, for tactics, having a focus on efficiency and creativity is a killer to most companies. Also, these elements lack the sense of priority and time orientation.</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CA" sz="1100" b="1" i="1" u="sng" dirty="0">
                          <a:solidFill>
                            <a:schemeClr val="accent2"/>
                          </a:solidFill>
                          <a:effectLst/>
                        </a:rPr>
                        <a:t>Weakness</a:t>
                      </a:r>
                      <a:endParaRPr lang="en-CA" sz="1100" b="1" i="1" u="sng" dirty="0">
                        <a:solidFill>
                          <a:schemeClr val="accent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90467202"/>
                  </a:ext>
                </a:extLst>
              </a:tr>
              <a:tr h="320248">
                <a:tc>
                  <a:txBody>
                    <a:bodyPr/>
                    <a:lstStyle/>
                    <a:p>
                      <a:pPr algn="ctr">
                        <a:lnSpc>
                          <a:spcPct val="107000"/>
                        </a:lnSpc>
                        <a:spcAft>
                          <a:spcPts val="0"/>
                        </a:spcAft>
                      </a:pPr>
                      <a:r>
                        <a:rPr lang="en-CA" sz="1100" cap="all">
                          <a:effectLst/>
                        </a:rPr>
                        <a:t>Clarity</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0"/>
                        </a:spcAft>
                      </a:pPr>
                      <a:r>
                        <a:rPr lang="en-CA" sz="1100" dirty="0">
                          <a:effectLst/>
                        </a:rPr>
                        <a:t>The firm does not have a clear MOST direction and plan to achieve its goals.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CA" sz="1100" b="1" i="1" u="sng" dirty="0">
                          <a:solidFill>
                            <a:schemeClr val="accent2"/>
                          </a:solidFill>
                          <a:effectLst/>
                        </a:rPr>
                        <a:t>Weakness</a:t>
                      </a:r>
                      <a:endParaRPr lang="en-CA" sz="1100" b="1" i="1" u="sng" dirty="0">
                        <a:solidFill>
                          <a:schemeClr val="accent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45518737"/>
                  </a:ext>
                </a:extLst>
              </a:tr>
              <a:tr h="655321">
                <a:tc>
                  <a:txBody>
                    <a:bodyPr/>
                    <a:lstStyle/>
                    <a:p>
                      <a:pPr algn="ctr">
                        <a:lnSpc>
                          <a:spcPct val="107000"/>
                        </a:lnSpc>
                        <a:spcAft>
                          <a:spcPts val="0"/>
                        </a:spcAft>
                      </a:pPr>
                      <a:r>
                        <a:rPr lang="en-CA" sz="1100" cap="all">
                          <a:effectLst/>
                        </a:rPr>
                        <a:t>Communication</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0"/>
                        </a:spcAft>
                      </a:pPr>
                      <a:r>
                        <a:rPr lang="en-CA" sz="1100" dirty="0">
                          <a:effectLst/>
                        </a:rPr>
                        <a:t>MOST elements are not communicated clearly, so the viewer needs to decipher the given data in order to understand the firm’s activities.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CA" sz="1100" b="1" i="1" u="sng" dirty="0">
                          <a:solidFill>
                            <a:schemeClr val="accent2"/>
                          </a:solidFill>
                          <a:effectLst/>
                        </a:rPr>
                        <a:t>Weakness</a:t>
                      </a:r>
                      <a:endParaRPr lang="en-CA" sz="1100" b="1" i="1" u="sng" dirty="0">
                        <a:solidFill>
                          <a:schemeClr val="accent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7834113"/>
                  </a:ext>
                </a:extLst>
              </a:tr>
              <a:tr h="655321">
                <a:tc>
                  <a:txBody>
                    <a:bodyPr/>
                    <a:lstStyle/>
                    <a:p>
                      <a:pPr algn="ctr">
                        <a:lnSpc>
                          <a:spcPct val="107000"/>
                        </a:lnSpc>
                        <a:spcAft>
                          <a:spcPts val="0"/>
                        </a:spcAft>
                      </a:pPr>
                      <a:r>
                        <a:rPr lang="en-CA" sz="1100" cap="all">
                          <a:effectLst/>
                        </a:rPr>
                        <a:t>Organizational Commitment</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0"/>
                        </a:spcAft>
                      </a:pPr>
                      <a:r>
                        <a:rPr lang="en-CA" sz="1100" dirty="0">
                          <a:effectLst/>
                        </a:rPr>
                        <a:t>The firm indicates that it has a strong brand recognition, yet it plans to reposition the brands. So, MOST is inconsistent among the organization departments.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CA" sz="1100" b="1" i="1" u="sng" dirty="0">
                          <a:solidFill>
                            <a:schemeClr val="accent2"/>
                          </a:solidFill>
                          <a:effectLst/>
                        </a:rPr>
                        <a:t>Weakness</a:t>
                      </a:r>
                      <a:endParaRPr lang="en-CA" sz="1100" b="1" i="1" u="sng" dirty="0">
                        <a:solidFill>
                          <a:schemeClr val="accent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33734982"/>
                  </a:ext>
                </a:extLst>
              </a:tr>
              <a:tr h="990392">
                <a:tc>
                  <a:txBody>
                    <a:bodyPr/>
                    <a:lstStyle/>
                    <a:p>
                      <a:pPr algn="ctr">
                        <a:lnSpc>
                          <a:spcPct val="107000"/>
                        </a:lnSpc>
                        <a:spcAft>
                          <a:spcPts val="0"/>
                        </a:spcAft>
                      </a:pPr>
                      <a:r>
                        <a:rPr lang="en-CA" sz="1100" cap="all">
                          <a:effectLst/>
                        </a:rPr>
                        <a:t>Summary</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algn="l">
                        <a:lnSpc>
                          <a:spcPct val="107000"/>
                        </a:lnSpc>
                        <a:spcAft>
                          <a:spcPts val="0"/>
                        </a:spcAft>
                      </a:pPr>
                      <a:r>
                        <a:rPr lang="en-CA" sz="1100" dirty="0">
                          <a:effectLst/>
                        </a:rPr>
                        <a:t>MOST allows the stakeholders to understand the purpose of this firm, however, the information provided is inconsistent and unclear to the reader. </a:t>
                      </a:r>
                    </a:p>
                    <a:p>
                      <a:pPr algn="l">
                        <a:lnSpc>
                          <a:spcPct val="107000"/>
                        </a:lnSpc>
                        <a:spcAft>
                          <a:spcPts val="0"/>
                        </a:spcAft>
                      </a:pPr>
                      <a:r>
                        <a:rPr lang="en-CA" sz="1100" dirty="0">
                          <a:effectLst/>
                        </a:rPr>
                        <a:t>So, updating MOST frequently and communicating with the stakeholders more openly is going to strengthen the organization’s position.</a:t>
                      </a:r>
                      <a:r>
                        <a:rPr lang="en-CA" sz="1100" baseline="0" dirty="0">
                          <a:effectLst/>
                          <a:latin typeface="Calibri" panose="020F0502020204030204" pitchFamily="34" charset="0"/>
                          <a:cs typeface="Arial" panose="020B0604020202020204" pitchFamily="34" charset="0"/>
                        </a:rPr>
                        <a:t> </a:t>
                      </a:r>
                    </a:p>
                    <a:p>
                      <a:pPr algn="l">
                        <a:lnSpc>
                          <a:spcPct val="107000"/>
                        </a:lnSpc>
                        <a:spcAft>
                          <a:spcPts val="0"/>
                        </a:spcAft>
                      </a:pPr>
                      <a:r>
                        <a:rPr lang="en-CA" sz="1100" b="1" i="1" baseline="0" dirty="0">
                          <a:effectLst/>
                          <a:latin typeface="Calibri" panose="020F0502020204030204" pitchFamily="34" charset="0"/>
                          <a:ea typeface="Calibri" panose="020F0502020204030204" pitchFamily="34" charset="0"/>
                          <a:cs typeface="Arial" panose="020B0604020202020204" pitchFamily="34" charset="0"/>
                        </a:rPr>
                        <a:t>Therefore, The lack of proper mission and vision statement represents a weakness to the firm</a:t>
                      </a:r>
                      <a:r>
                        <a:rPr lang="en-CA" sz="1100" baseline="0" dirty="0">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algn="ctr">
                        <a:lnSpc>
                          <a:spcPct val="107000"/>
                        </a:lnSpc>
                        <a:spcAft>
                          <a:spcPts val="0"/>
                        </a:spcAft>
                      </a:pP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18582049"/>
                  </a:ext>
                </a:extLst>
              </a:tr>
            </a:tbl>
          </a:graphicData>
        </a:graphic>
      </p:graphicFrame>
    </p:spTree>
    <p:extLst>
      <p:ext uri="{BB962C8B-B14F-4D97-AF65-F5344CB8AC3E}">
        <p14:creationId xmlns:p14="http://schemas.microsoft.com/office/powerpoint/2010/main" val="413710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87" y="342705"/>
            <a:ext cx="10273572" cy="504672"/>
          </a:xfrm>
        </p:spPr>
        <p:txBody>
          <a:bodyPr>
            <a:normAutofit fontScale="90000"/>
          </a:bodyPr>
          <a:lstStyle/>
          <a:p>
            <a:r>
              <a:rPr lang="en-US" dirty="0"/>
              <a:t>Socio-Cultural Environment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7</a:t>
            </a:fld>
            <a:endParaRPr lang="en-US" dirty="0"/>
          </a:p>
        </p:txBody>
      </p:sp>
      <p:sp>
        <p:nvSpPr>
          <p:cNvPr id="4" name="Rectangle 3"/>
          <p:cNvSpPr/>
          <p:nvPr/>
        </p:nvSpPr>
        <p:spPr>
          <a:xfrm>
            <a:off x="448887" y="1130967"/>
            <a:ext cx="11221745" cy="2646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 Rising Hispanic Population (Opportunity)</a:t>
            </a:r>
          </a:p>
          <a:p>
            <a:pPr marL="742950" lvl="1" indent="-285750">
              <a:buFont typeface="Arial" panose="020B0604020202020204" pitchFamily="34" charset="0"/>
              <a:buChar char="•"/>
            </a:pPr>
            <a:r>
              <a:rPr lang="en-CA" dirty="0"/>
              <a:t>The rising Hispanic Population in the U.S. provides firms serving Mexican, Latin and other similar types of foods a larger base to target</a:t>
            </a:r>
          </a:p>
          <a:p>
            <a:pPr marL="742950" lvl="1" indent="-285750">
              <a:buFont typeface="Arial" panose="020B0604020202020204" pitchFamily="34" charset="0"/>
              <a:buChar char="•"/>
            </a:pPr>
            <a:endParaRPr lang="en-CA" b="1" dirty="0"/>
          </a:p>
          <a:p>
            <a:r>
              <a:rPr lang="en-CA" b="1" dirty="0"/>
              <a:t>Food/Dietary Trends (Threat) </a:t>
            </a:r>
          </a:p>
          <a:p>
            <a:pPr marL="742950" lvl="1" indent="-285750">
              <a:buFont typeface="Arial" panose="020B0604020202020204" pitchFamily="34" charset="0"/>
              <a:buChar char="•"/>
            </a:pPr>
            <a:r>
              <a:rPr lang="en-CA" dirty="0"/>
              <a:t>Food/Dietary trends include consumers switching to healthier lifestyles and paying more attention to calorie intake</a:t>
            </a:r>
          </a:p>
          <a:p>
            <a:pPr lvl="1"/>
            <a:endParaRPr lang="en-CA" b="1" dirty="0"/>
          </a:p>
          <a:p>
            <a:r>
              <a:rPr lang="en-CA" b="1" dirty="0"/>
              <a:t>Consumer Spending (Threat)</a:t>
            </a:r>
          </a:p>
          <a:p>
            <a:pPr marL="742950" lvl="1" indent="-285750">
              <a:buFont typeface="Arial" charset="0"/>
              <a:buChar char="•"/>
            </a:pPr>
            <a:r>
              <a:rPr lang="en-CA" dirty="0"/>
              <a:t>Spending at home, etc.</a:t>
            </a:r>
          </a:p>
          <a:p>
            <a:r>
              <a:rPr lang="en-CA" b="1" dirty="0"/>
              <a:t>	</a:t>
            </a:r>
            <a:endParaRPr lang="en-CA" dirty="0"/>
          </a:p>
        </p:txBody>
      </p:sp>
      <p:graphicFrame>
        <p:nvGraphicFramePr>
          <p:cNvPr id="10" name="Chart 9">
            <a:extLst>
              <a:ext uri="{FF2B5EF4-FFF2-40B4-BE49-F238E27FC236}">
                <a16:creationId xmlns:a16="http://schemas.microsoft.com/office/drawing/2014/main" id="{8B72E4B0-0A18-44B9-92C4-F164A170D8ED}"/>
              </a:ext>
            </a:extLst>
          </p:cNvPr>
          <p:cNvGraphicFramePr/>
          <p:nvPr>
            <p:extLst>
              <p:ext uri="{D42A27DB-BD31-4B8C-83A1-F6EECF244321}">
                <p14:modId xmlns:p14="http://schemas.microsoft.com/office/powerpoint/2010/main" val="1998261731"/>
              </p:ext>
            </p:extLst>
          </p:nvPr>
        </p:nvGraphicFramePr>
        <p:xfrm>
          <a:off x="3701716" y="2951017"/>
          <a:ext cx="7968916" cy="29094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16040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88" y="365126"/>
            <a:ext cx="10273571" cy="560426"/>
          </a:xfrm>
        </p:spPr>
        <p:txBody>
          <a:bodyPr>
            <a:normAutofit fontScale="90000"/>
          </a:bodyPr>
          <a:lstStyle/>
          <a:p>
            <a:r>
              <a:rPr lang="en-US" dirty="0"/>
              <a:t>Legal/Political Environment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8</a:t>
            </a:fld>
            <a:endParaRPr lang="en-US" dirty="0"/>
          </a:p>
        </p:txBody>
      </p:sp>
      <p:sp>
        <p:nvSpPr>
          <p:cNvPr id="4" name="Rectangle 3"/>
          <p:cNvSpPr/>
          <p:nvPr/>
        </p:nvSpPr>
        <p:spPr>
          <a:xfrm>
            <a:off x="448888" y="1170877"/>
            <a:ext cx="11149554" cy="4805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Government Subsidies to Suppliers (Opportunity) </a:t>
            </a:r>
          </a:p>
          <a:p>
            <a:pPr marL="742950" lvl="1" indent="-285750">
              <a:buFont typeface="Arial" panose="020B0604020202020204" pitchFamily="34" charset="0"/>
              <a:buChar char="•"/>
            </a:pPr>
            <a:r>
              <a:rPr lang="en-CA" dirty="0"/>
              <a:t>Increased subsidies to farm suppliers by $12B from the Trump administration allows them to charge lower prices to restaurants</a:t>
            </a:r>
          </a:p>
          <a:p>
            <a:endParaRPr lang="en-CA" b="1" dirty="0"/>
          </a:p>
          <a:p>
            <a:r>
              <a:rPr lang="en-CA" b="1" dirty="0"/>
              <a:t>Cut in Corporate Tax Rate (Opportunity) </a:t>
            </a:r>
          </a:p>
          <a:p>
            <a:pPr marL="742950" lvl="1" indent="-285750">
              <a:buFont typeface="Arial" panose="020B0604020202020204" pitchFamily="34" charset="0"/>
              <a:buChar char="•"/>
            </a:pPr>
            <a:r>
              <a:rPr lang="en-CA" dirty="0"/>
              <a:t>Decrease in corporate tax allows firms to retain more capital to grow businesses</a:t>
            </a:r>
          </a:p>
          <a:p>
            <a:endParaRPr lang="en-CA" dirty="0"/>
          </a:p>
          <a:p>
            <a:r>
              <a:rPr lang="en-CA" b="1" dirty="0"/>
              <a:t>Affordable Health Act – Obamacare (Threat)</a:t>
            </a:r>
          </a:p>
          <a:p>
            <a:pPr marL="742950" lvl="1" indent="-285750">
              <a:buFont typeface="Arial" panose="020B0604020202020204" pitchFamily="34" charset="0"/>
              <a:buChar char="•"/>
            </a:pPr>
            <a:r>
              <a:rPr lang="en-CA" dirty="0"/>
              <a:t>Health compensation will be transferred to the employer’s liabilities </a:t>
            </a:r>
          </a:p>
          <a:p>
            <a:r>
              <a:rPr lang="en-CA" b="1" dirty="0"/>
              <a:t> </a:t>
            </a:r>
          </a:p>
          <a:p>
            <a:r>
              <a:rPr lang="en-CA" b="1" dirty="0"/>
              <a:t>	</a:t>
            </a:r>
            <a:endParaRPr lang="en-CA" dirty="0"/>
          </a:p>
        </p:txBody>
      </p:sp>
    </p:spTree>
    <p:extLst>
      <p:ext uri="{BB962C8B-B14F-4D97-AF65-F5344CB8AC3E}">
        <p14:creationId xmlns:p14="http://schemas.microsoft.com/office/powerpoint/2010/main" val="1150630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Industry Analysis</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194806927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FF0000"/>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2846</TotalTime>
  <Words>3303</Words>
  <Application>Microsoft Office PowerPoint</Application>
  <PresentationFormat>Widescreen</PresentationFormat>
  <Paragraphs>769</Paragraphs>
  <Slides>67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Mangal</vt:lpstr>
      <vt:lpstr>Roboto</vt:lpstr>
      <vt:lpstr>Tahoma</vt:lpstr>
      <vt:lpstr>Times New Roman</vt:lpstr>
      <vt:lpstr>Tw Cen MT</vt:lpstr>
      <vt:lpstr>Office Theme</vt:lpstr>
      <vt:lpstr>PowerPoint Presentation</vt:lpstr>
      <vt:lpstr>History of Fiesta Restaurant Group Inc.</vt:lpstr>
      <vt:lpstr> Macro Environment </vt:lpstr>
      <vt:lpstr>Technological Environment</vt:lpstr>
      <vt:lpstr>Economic Environment</vt:lpstr>
      <vt:lpstr>Economic Environment</vt:lpstr>
      <vt:lpstr>Socio-Cultural Environment</vt:lpstr>
      <vt:lpstr>Legal/Political Environment</vt:lpstr>
      <vt:lpstr> Industry Analysis </vt:lpstr>
      <vt:lpstr>Threat of Entries – (Ranking: 5)</vt:lpstr>
      <vt:lpstr>Threat of Substitution – (Ranking: 7)</vt:lpstr>
      <vt:lpstr>Power of Suppliers – (Ranking: 3)</vt:lpstr>
      <vt:lpstr>Five Forces Summary</vt:lpstr>
      <vt:lpstr>Driving Forces</vt:lpstr>
      <vt:lpstr> Strategic Map </vt:lpstr>
      <vt:lpstr>Strategic Map</vt:lpstr>
      <vt:lpstr> Firm Environment </vt:lpstr>
      <vt:lpstr> Primary Value Chain </vt:lpstr>
      <vt:lpstr>Distribution</vt:lpstr>
      <vt:lpstr>Marketing and Sales</vt:lpstr>
      <vt:lpstr>Marketing and Sales</vt:lpstr>
      <vt:lpstr>Operations</vt:lpstr>
      <vt:lpstr>Supply Chain Management</vt:lpstr>
      <vt:lpstr>Supply Chain Management</vt:lpstr>
      <vt:lpstr>Customer Service</vt:lpstr>
      <vt:lpstr> Secondary Value Chain </vt:lpstr>
      <vt:lpstr>Human Resources Management</vt:lpstr>
      <vt:lpstr>Research and Development</vt:lpstr>
      <vt:lpstr>Corporate Leadership</vt:lpstr>
      <vt:lpstr> Market Capitalization &amp; Other Metrics </vt:lpstr>
      <vt:lpstr>Corporate Metrics</vt:lpstr>
      <vt:lpstr>Corporate Metrics</vt:lpstr>
      <vt:lpstr>Factor Evaluation Matrix</vt:lpstr>
      <vt:lpstr> Corporate Strategy </vt:lpstr>
      <vt:lpstr>Vertical Integration</vt:lpstr>
      <vt:lpstr>Horizontal Integration</vt:lpstr>
      <vt:lpstr>Geographic Integration</vt:lpstr>
      <vt:lpstr>Problems with Current Corporate Strategy</vt:lpstr>
      <vt:lpstr> Business-Functional Strategies </vt:lpstr>
      <vt:lpstr>Current Business Strategy</vt:lpstr>
      <vt:lpstr>PowerPoint Presentation</vt:lpstr>
      <vt:lpstr> Recommendations </vt:lpstr>
      <vt:lpstr>Corporate Recommendation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Financing the Recommendations – Business Strategy</vt:lpstr>
      <vt:lpstr>Conclusion </vt:lpstr>
      <vt:lpstr>Expected Results</vt:lpstr>
      <vt:lpstr>PowerPoint Presentation</vt:lpstr>
      <vt:lpstr>Appendix </vt:lpstr>
      <vt:lpstr>Mobile Proximity</vt:lpstr>
      <vt:lpstr>Mobile App Usage</vt:lpstr>
      <vt:lpstr>Data Collection</vt:lpstr>
      <vt:lpstr>Cost of Capital</vt:lpstr>
      <vt:lpstr>Locations</vt:lpstr>
      <vt:lpstr>Multi-Criteria Analysis</vt:lpstr>
      <vt:lpstr>HR Plan</vt:lpstr>
      <vt:lpstr>Primary Value Chain VRIO</vt:lpstr>
      <vt:lpstr>Secondary Value Chain VRIO</vt:lpstr>
      <vt:lpstr>MOST Analysis</vt:lpstr>
    </vt:vector>
  </TitlesOfParts>
  <Company>Carleton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 Jay</dc:creator>
  <cp:lastModifiedBy>Hussam Hammad</cp:lastModifiedBy>
  <cp:revision>405</cp:revision>
  <dcterms:created xsi:type="dcterms:W3CDTF">2017-12-05T18:41:10Z</dcterms:created>
  <dcterms:modified xsi:type="dcterms:W3CDTF">2018-11-13T22:12:21Z</dcterms:modified>
</cp:coreProperties>
</file>